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9" r:id="rId2"/>
    <p:sldId id="267" r:id="rId3"/>
    <p:sldId id="263" r:id="rId4"/>
    <p:sldId id="266" r:id="rId5"/>
    <p:sldId id="264" r:id="rId6"/>
    <p:sldId id="262" r:id="rId7"/>
    <p:sldId id="258" r:id="rId8"/>
    <p:sldId id="268" r:id="rId9"/>
    <p:sldId id="260" r:id="rId10"/>
    <p:sldId id="261" r:id="rId11"/>
    <p:sldId id="265" r:id="rId12"/>
    <p:sldId id="269" r:id="rId13"/>
    <p:sldId id="257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3385"/>
    <p:restoredTop sz="86395"/>
  </p:normalViewPr>
  <p:slideViewPr>
    <p:cSldViewPr>
      <p:cViewPr varScale="1">
        <p:scale>
          <a:sx n="107" d="100"/>
          <a:sy n="107" d="100"/>
        </p:scale>
        <p:origin x="184" y="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B49FF-EF52-0D4A-A29A-6888234010B5}" type="datetimeFigureOut">
              <a:rPr lang="en-US" smtClean="0"/>
              <a:t>10/2/23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9A4A7-9EB8-3C40-AF5A-F88BD3F10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7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9A4A7-9EB8-3C40-AF5A-F88BD3F107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79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9A4A7-9EB8-3C40-AF5A-F88BD3F107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83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9A4A7-9EB8-3C40-AF5A-F88BD3F107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51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23353-2DBE-AE31-6E59-D26F64DBC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3C28FA-D845-F577-AD5E-5AAC3E628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6EA1C-BF12-1650-E70F-CE6406DF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FC16D-E266-4245-0F69-80716A20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6BB5B-1C31-3DD1-8D52-72F95246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BCDDF-57A2-7C48-8B3B-9675809B8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324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4B519-D442-7FFC-AE9D-C35D51EC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7190C-4B74-C0AB-3E02-22DF0D509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17A68-6258-BD09-6C5A-9DA8440BB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CBDB5-9348-3BEE-8E6F-50713A78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F8014-0817-85C5-138E-F327D1447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27340-15A7-A54D-B333-7ED372D9A2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611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D6759A-8E44-C646-C5D2-D6FC9F88B3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786FB-A44C-0FFD-D085-BFC672F53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4BB73-B41B-95B3-2876-182BE48D8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7A8F9-00A5-A84E-5511-5047D0D7F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F62D8-1875-C66E-4036-2F3D59DB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EA2F0-6C03-1D4B-8799-72B06A425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49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BD5F9-5450-F072-2983-67E4F685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6C255-2AEE-F31B-B5E9-4DAAB27B8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074DF-4B47-CA4D-CB54-F53DA8E1A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C0E10-F86E-D86A-10EC-1CCF2E42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8AAF2-6E6A-72D5-6241-D00D8AF17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D4329-D8BF-B943-9030-6C811EEFA0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2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06CC5-9457-E0F8-17A6-97799349A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CBB86-5C03-7810-A4C5-C8E9E9B3B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7DA77-C6BD-6FAE-7A30-3B0E3C604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E3C72-4F30-16C0-4370-AA2C053C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C54D5-4FD2-476A-3494-395BC3065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BABDD-8A4B-0F4E-BA5B-3B53C7AD23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19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2C4E-ACDB-129F-7168-5BB49DD5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31B70-7259-CFF1-FA55-2FF53BCA0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8B545-1BF7-C4DB-72F6-4BAC4BD14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2C68B-6F3F-636F-8D45-28C6A0DB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23AECA-3322-94D3-F8C2-84D7CD206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91B36-23DE-82A5-A937-1BE01E0A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0F884-9571-A846-A11F-90FC6142B4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98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B43E2-AD92-BEEC-764C-571179862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930A2-A406-DAC1-A6BB-BC0EC40CF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67670-67CC-7326-BEA0-6DD613D5E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B2E279-355C-16AB-A0CC-72BBA4B5E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8B92FB-5067-26A9-6F4C-939A81D26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C33948-C600-E40A-798F-3FD7713D5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92FA45-09AC-B3CB-C402-2B3AE998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CC1C9C-4BAD-0B9F-8CBF-9A4C5C1E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BF97B-42AA-A845-8C15-1C3E121758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47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1FE2C-50D9-4DF7-285E-03D518FD3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1B96E9-563E-5331-EC5A-7BF289EC4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83572A-EFAD-C26A-93D8-EA29C7EB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CE7C37-5DB2-E057-A3AB-8A764C5CD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42A1C-4858-EE4F-8807-6B66290E2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8182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3430E-8D90-2E5A-9CDB-F640A49C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F7E34-F572-8F40-C760-83D2D1615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D10846-29F1-95CB-1129-4E11FAE2F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54414-E1EB-F84D-8451-734064642E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72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2C227-8755-7234-184A-6D007DF0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8B244-75CF-1BA6-A833-14044BC74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A2FEC-ED83-3591-E9BD-2F660F93E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51F9F-916C-0AED-FE50-33EAC913A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65BF8-F433-175F-3AC1-14CB7BD3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1C874-CBAA-AAA5-D2AE-05998B36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A9B30-E29C-FD44-A6CE-2B44425DD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24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BA456-323C-9D5A-19AB-0B32DF8EF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DBD56-9899-98E3-DBFF-537FF14419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2F0C7A-4831-B156-E828-1BE4DB453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AD1CD-F87F-DE6F-8E6B-7F959C74B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28C77-AEB8-F0BB-37FB-28849C79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0469C-5AB0-F051-0A89-737F3ABD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86C6D-C8FF-9942-AB00-979D2881F7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3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CF0F32-5C14-3E3B-A383-E0FEE11FE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7F2B179-C226-DBB5-F23A-D05C40302F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8B3817-3463-1D46-B2D4-657ECB2AFD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ED801DA-674F-1AE2-9D62-01ED52DF19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4E3C28F-72D5-75E9-1577-26F85122E9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908008-362B-3044-A1BF-4D7D961EA9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.org/preventgenocide/rwanda/support.s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cl.american.edu/humright/center/rwanda/lesson.cf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cl.american.edu/humright/center/rwanda/lesson.cf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esearch.yale.edu/afam/gallery/Paul-Rusesabagina%2C-February-21%2C-2005/000_0110?full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334FB532-5A7E-A907-17B5-A2AEF1C47F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981200"/>
            <a:ext cx="5334000" cy="2057400"/>
          </a:xfrm>
        </p:spPr>
        <p:txBody>
          <a:bodyPr anchor="ctr"/>
          <a:lstStyle/>
          <a:p>
            <a:r>
              <a:rPr lang="en-US" altLang="en-US" sz="5400" i="1"/>
              <a:t>An Ordinary Man</a:t>
            </a:r>
            <a:br>
              <a:rPr lang="en-US" altLang="en-US" sz="5400" i="1"/>
            </a:br>
            <a:r>
              <a:rPr lang="en-US" altLang="en-US" sz="4000"/>
              <a:t>an autobiography of the Rwandan genocide </a:t>
            </a:r>
            <a:br>
              <a:rPr lang="en-US" altLang="en-US" sz="4000"/>
            </a:br>
            <a:br>
              <a:rPr lang="en-US" altLang="en-US" sz="4000"/>
            </a:br>
            <a:r>
              <a:rPr lang="en-US" altLang="en-US" sz="3200"/>
              <a:t>by Paul Rusesabagina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C1AB96D-D525-6C70-CC8F-01F9485F5D8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91200" y="4876800"/>
            <a:ext cx="1981200" cy="762000"/>
          </a:xfrm>
        </p:spPr>
        <p:txBody>
          <a:bodyPr/>
          <a:lstStyle/>
          <a:p>
            <a:endParaRPr lang="en-US" altLang="en-US" sz="3200"/>
          </a:p>
        </p:txBody>
      </p:sp>
      <p:pic>
        <p:nvPicPr>
          <p:cNvPr id="5127" name="Picture 7" descr="A person in a suit standing in a desert.">
            <a:extLst>
              <a:ext uri="{FF2B5EF4-FFF2-40B4-BE49-F238E27FC236}">
                <a16:creationId xmlns:a16="http://schemas.microsoft.com/office/drawing/2014/main" id="{4DA736D8-6364-C422-D1C9-4CB1E0D77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"/>
            <a:ext cx="3814763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075E89C-43FA-1236-6BB9-29210D82A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altLang="en-US" sz="4000"/>
              <a:t>Paul: “It frightens me to death when my countrymen are not talking.” </a:t>
            </a:r>
          </a:p>
        </p:txBody>
      </p:sp>
      <p:pic>
        <p:nvPicPr>
          <p:cNvPr id="8197" name="Picture 5" descr="A person in a suit and tie raising his hands.">
            <a:extLst>
              <a:ext uri="{FF2B5EF4-FFF2-40B4-BE49-F238E27FC236}">
                <a16:creationId xmlns:a16="http://schemas.microsoft.com/office/drawing/2014/main" id="{33164C32-DF1F-BF6C-AD9A-053ACCFB3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6092825" cy="391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0658634-B30F-5CB2-FE0A-CE399CA28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Bodoni MT Black" panose="020F0502020204030204" pitchFamily="34" charset="0"/>
              </a:rPr>
              <a:t>“NEVER AGAIN.”</a:t>
            </a:r>
          </a:p>
        </p:txBody>
      </p:sp>
      <p:pic>
        <p:nvPicPr>
          <p:cNvPr id="13317" name="Picture 5" descr="A close-up of a skull.">
            <a:extLst>
              <a:ext uri="{FF2B5EF4-FFF2-40B4-BE49-F238E27FC236}">
                <a16:creationId xmlns:a16="http://schemas.microsoft.com/office/drawing/2014/main" id="{49AEDAE7-1B14-4A23-D8D1-7F096E86B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24000"/>
            <a:ext cx="32004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1130787-5156-6A4D-553F-1E06F16991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 &amp; WRITE: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6D6192A-D042-816D-6420-4EA90956D8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can YOU do to stop present-day and future genocides?  Explain at least three steps you can take to help.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0DFAE50-AB45-63C4-51FE-DF5F790AA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AA88EB1-2AD6-A9E8-B698-1A6213CF3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>
                <a:hlinkClick r:id="rId2"/>
              </a:rPr>
              <a:t>http://www.un.org/preventgenocide/rwanda/support.shtml</a:t>
            </a:r>
            <a:endParaRPr lang="en-US" altLang="en-US" sz="2800"/>
          </a:p>
          <a:p>
            <a:pPr>
              <a:lnSpc>
                <a:spcPct val="80000"/>
              </a:lnSpc>
            </a:pPr>
            <a:endParaRPr lang="en-US" altLang="en-US" sz="2800"/>
          </a:p>
          <a:p>
            <a:pPr>
              <a:lnSpc>
                <a:spcPct val="80000"/>
              </a:lnSpc>
            </a:pPr>
            <a:r>
              <a:rPr lang="en-US" altLang="en-US" sz="2800"/>
              <a:t>Go to the above website, “Lessons from Rwanda, The United Nations and the Prevention of Genocide” fact sheet—read the links, “Supporting Survivors” and “Discussion Guide” on the left tab.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Write a reflection with five new things you learned or have a reaction to...this reflection should be one page, typed and double-spaced.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6CF0619-9727-0D69-BA98-7535EE7FE8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382000" cy="2849562"/>
          </a:xfrm>
        </p:spPr>
        <p:txBody>
          <a:bodyPr/>
          <a:lstStyle/>
          <a:p>
            <a:r>
              <a:rPr lang="en-US" altLang="en-US"/>
              <a:t>Upcoming Online Activity:</a:t>
            </a:r>
            <a:br>
              <a:rPr lang="en-US" altLang="en-US"/>
            </a:br>
            <a:r>
              <a:rPr lang="en-US" altLang="en-US" sz="2400"/>
              <a:t>Go to: The Center for Human Rights</a:t>
            </a:r>
            <a:br>
              <a:rPr lang="en-US" altLang="en-US" sz="2400"/>
            </a:br>
            <a:r>
              <a:rPr lang="en-US" altLang="en-US" sz="2000">
                <a:hlinkClick r:id="rId2"/>
              </a:rPr>
              <a:t>http://www.wcl.american.edu/humright/center/rwanda/lesson.cfm</a:t>
            </a:r>
            <a:br>
              <a:rPr lang="en-US" altLang="en-US" sz="2000"/>
            </a:br>
            <a:endParaRPr lang="en-US" altLang="en-US" sz="200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39CAECF-6B9F-4A6B-5175-E88CFF8E8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3124200"/>
            <a:ext cx="8305800" cy="3001963"/>
          </a:xfrm>
        </p:spPr>
        <p:txBody>
          <a:bodyPr/>
          <a:lstStyle/>
          <a:p>
            <a:r>
              <a:rPr lang="en-US" altLang="en-US" u="sng"/>
              <a:t>Collaborative grouping:</a:t>
            </a:r>
            <a:r>
              <a:rPr lang="en-US" altLang="en-US"/>
              <a:t>  Hutus &amp; Tutsis; Valentina’s story; International Community’s Response; Post-Genocide Rwanda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756CF67-9890-C272-6763-083B71ABF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Post-Novel Activity: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B0D577E-F16B-841D-CBA3-22A5EF2124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Go to: The Center for Human Rights</a:t>
            </a:r>
            <a:br>
              <a:rPr lang="en-US" altLang="en-US" sz="2000"/>
            </a:br>
            <a:r>
              <a:rPr lang="en-US" altLang="en-US" sz="2000">
                <a:hlinkClick r:id="rId2"/>
              </a:rPr>
              <a:t>http://www.wcl.american.edu/humright/center/rwanda/lesson.cfm</a:t>
            </a:r>
            <a:br>
              <a:rPr lang="en-US" altLang="en-US" sz="2000"/>
            </a:br>
            <a:endParaRPr lang="en-US" altLang="en-US" sz="2000"/>
          </a:p>
          <a:p>
            <a:r>
              <a:rPr lang="en-US" altLang="en-US"/>
              <a:t>Read and discuss “Student Activism”</a:t>
            </a:r>
          </a:p>
          <a:p>
            <a:r>
              <a:rPr lang="en-US" altLang="en-US"/>
              <a:t>Write a persuasive letter to Senator Bayh, Senator Lugar, or another politician of your choice urging action to be taken in the Sudan, Africa.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3C70F18-4EDC-253B-EAA2-B2832971A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Field Trip: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340E8AB-7454-046F-6D58-FB67568B2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We will travel to Bloomington, Indiana and meet with Dr. Osita Ofoaku at Indiana University’s West African Studies Center.  </a:t>
            </a:r>
          </a:p>
          <a:p>
            <a:r>
              <a:rPr lang="en-US" altLang="en-US" sz="2800"/>
              <a:t>We will engage and participate in a two-hour workshop on the Rwandan genocide and the post-genocidal culture of Rwanda. </a:t>
            </a:r>
          </a:p>
          <a:p>
            <a:r>
              <a:rPr lang="en-US" altLang="en-US" sz="2800"/>
              <a:t>Please prepare three questions to ask Dr. Ofoaku and his graduate students regarding African traditions and modern Africa.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F2A6890-06F5-E2B5-A63D-017F2E9454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STOP and WRITE: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C1728FF-7D5F-55FB-8659-DCDAB0EF7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en-US" sz="5400"/>
              <a:t>What do you know </a:t>
            </a:r>
          </a:p>
          <a:p>
            <a:pPr algn="ctr">
              <a:buFontTx/>
              <a:buNone/>
            </a:pPr>
            <a:r>
              <a:rPr lang="en-US" altLang="en-US" sz="5400"/>
              <a:t>about the role of the United Nations in the Rwandan genocide?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01BC05C-5176-CE68-776E-1A0AE8F3B5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Rwanda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DF459D9-23B5-E579-AFB8-94B4595E89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5791200"/>
            <a:ext cx="8458200" cy="1066800"/>
          </a:xfrm>
        </p:spPr>
        <p:txBody>
          <a:bodyPr/>
          <a:lstStyle/>
          <a:p>
            <a:r>
              <a:rPr lang="en-US" altLang="en-US"/>
              <a:t>Land of a thousand hills</a:t>
            </a:r>
          </a:p>
        </p:txBody>
      </p:sp>
      <p:pic>
        <p:nvPicPr>
          <p:cNvPr id="11269" name="Picture 5" descr="Rwanda">
            <a:extLst>
              <a:ext uri="{FF2B5EF4-FFF2-40B4-BE49-F238E27FC236}">
                <a16:creationId xmlns:a16="http://schemas.microsoft.com/office/drawing/2014/main" id="{C9165A84-FEDE-FA32-A41C-276581606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6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330788C-0D8A-A6D7-E00D-69362871A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Rwanda continued</a:t>
            </a:r>
          </a:p>
        </p:txBody>
      </p:sp>
      <p:pic>
        <p:nvPicPr>
          <p:cNvPr id="14343" name="Picture 7" descr="A map of africa with a map of africa.">
            <a:extLst>
              <a:ext uri="{FF2B5EF4-FFF2-40B4-BE49-F238E27FC236}">
                <a16:creationId xmlns:a16="http://schemas.microsoft.com/office/drawing/2014/main" id="{33F02D36-2F77-14AB-E656-38AA45227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"/>
            <a:ext cx="5559425" cy="551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1C2CED-C353-E667-E3F9-6F5651EFFD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Rwanda Map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1D73624-09F9-B0CA-2779-C578D0F663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2293" name="Picture 5" descr="A map of the country Rwanda.">
            <a:extLst>
              <a:ext uri="{FF2B5EF4-FFF2-40B4-BE49-F238E27FC236}">
                <a16:creationId xmlns:a16="http://schemas.microsoft.com/office/drawing/2014/main" id="{BF862014-52B2-9E82-383D-075657CF7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>
            <a:extLst>
              <a:ext uri="{FF2B5EF4-FFF2-40B4-BE49-F238E27FC236}">
                <a16:creationId xmlns:a16="http://schemas.microsoft.com/office/drawing/2014/main" id="{388445EA-ABEC-B75E-E2F8-312D1422D3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1143000"/>
            <a:ext cx="8458200" cy="5486400"/>
          </a:xfrm>
        </p:spPr>
        <p:txBody>
          <a:bodyPr anchor="ctr"/>
          <a:lstStyle/>
          <a:p>
            <a:pPr algn="l"/>
            <a:r>
              <a:rPr lang="en-US" altLang="en-US" sz="4400"/>
              <a:t>Who:  Hutus &amp; Tutsis</a:t>
            </a:r>
            <a:br>
              <a:rPr lang="en-US" altLang="en-US" sz="4400"/>
            </a:br>
            <a:r>
              <a:rPr lang="en-US" altLang="en-US" sz="4400"/>
              <a:t>What:  racial hatred &amp; genocide</a:t>
            </a:r>
            <a:br>
              <a:rPr lang="en-US" altLang="en-US" sz="4400"/>
            </a:br>
            <a:r>
              <a:rPr lang="en-US" altLang="en-US" sz="4400"/>
              <a:t>When:  April 1994, 100 days</a:t>
            </a:r>
            <a:br>
              <a:rPr lang="en-US" altLang="en-US" sz="4400"/>
            </a:br>
            <a:r>
              <a:rPr lang="en-US" altLang="en-US" sz="4400"/>
              <a:t>Where:  Rwanda; capital city, Kigali</a:t>
            </a:r>
            <a:br>
              <a:rPr lang="en-US" altLang="en-US" sz="4400"/>
            </a:br>
            <a:r>
              <a:rPr lang="en-US" altLang="en-US" sz="4400"/>
              <a:t>Why:  power; blind conformity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F64A4D5-5177-324F-A669-480C8DF689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flipV="1">
            <a:off x="5943600" y="5638800"/>
            <a:ext cx="1828800" cy="152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800"/>
          </a:p>
        </p:txBody>
      </p:sp>
      <p:pic>
        <p:nvPicPr>
          <p:cNvPr id="9223" name="Picture 7" descr="A person looking at skulls.">
            <a:extLst>
              <a:ext uri="{FF2B5EF4-FFF2-40B4-BE49-F238E27FC236}">
                <a16:creationId xmlns:a16="http://schemas.microsoft.com/office/drawing/2014/main" id="{5E208C63-40E7-68CB-536A-1887341F9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8600"/>
            <a:ext cx="3121025" cy="179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 descr="A person touching a pile of bones.">
            <a:extLst>
              <a:ext uri="{FF2B5EF4-FFF2-40B4-BE49-F238E27FC236}">
                <a16:creationId xmlns:a16="http://schemas.microsoft.com/office/drawing/2014/main" id="{5CE7CA49-8F1B-9A58-6BC3-8F4549B50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"/>
            <a:ext cx="1428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31E6BB4-6538-66F8-2D77-4932C500AD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Massacre through Machetes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DA56D8-0E48-E7B5-4B07-C340E7882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733800" cy="4525963"/>
          </a:xfrm>
        </p:spPr>
        <p:txBody>
          <a:bodyPr/>
          <a:lstStyle/>
          <a:p>
            <a:r>
              <a:rPr lang="en-US" altLang="en-US" sz="2800"/>
              <a:t>“Peter was a cool guy…very gentle, kind of a kidder…I saw him that morning…holding a machete dripping in blood…The entire world had gone mad around me” (xiv). </a:t>
            </a:r>
          </a:p>
        </p:txBody>
      </p:sp>
      <p:pic>
        <p:nvPicPr>
          <p:cNvPr id="4103" name="Picture 7" descr="A sword with a case.">
            <a:extLst>
              <a:ext uri="{FF2B5EF4-FFF2-40B4-BE49-F238E27FC236}">
                <a16:creationId xmlns:a16="http://schemas.microsoft.com/office/drawing/2014/main" id="{26F762D2-A6EF-454D-E6F0-F4899787A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2274888" cy="517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2DC2E25-EDE1-20E7-CDA9-4AB1016DD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STOP &amp; WRITE: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9BD312B-DFBC-42AB-BC23-8A01F403F1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other genocides (at least two) do you know of in history? What was the rationale given by the murderers behind the mass killings? What was the method of extermination?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1A11749-A1BE-7A25-CC0A-DE94A7693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Paul’s Family Today: </a:t>
            </a:r>
            <a:br>
              <a:rPr lang="en-US" altLang="en-US" sz="4000"/>
            </a:br>
            <a:r>
              <a:rPr lang="en-US" altLang="en-US" sz="4000"/>
              <a:t>political asylum in Belgium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88BFBD8-AF10-A11D-3846-B4795A0E85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7173" name="Picture 5" descr="A group of people posing for a photo.">
            <a:hlinkClick r:id="rId2"/>
            <a:extLst>
              <a:ext uri="{FF2B5EF4-FFF2-40B4-BE49-F238E27FC236}">
                <a16:creationId xmlns:a16="http://schemas.microsoft.com/office/drawing/2014/main" id="{B5B3AFC3-D80A-20AD-8254-683BF9314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87488"/>
            <a:ext cx="7159625" cy="537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485</Words>
  <Application>Microsoft Macintosh PowerPoint</Application>
  <PresentationFormat>On-screen Show (4:3)</PresentationFormat>
  <Paragraphs>36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Bodoni MT Black</vt:lpstr>
      <vt:lpstr>Default Design</vt:lpstr>
      <vt:lpstr>An Ordinary Man an autobiography of the Rwandan genocide   by Paul Rusesabagina</vt:lpstr>
      <vt:lpstr>STOP and WRITE:</vt:lpstr>
      <vt:lpstr>Rwanda</vt:lpstr>
      <vt:lpstr>Rwanda continued</vt:lpstr>
      <vt:lpstr>Rwanda Map</vt:lpstr>
      <vt:lpstr>Who:  Hutus &amp; Tutsis What:  racial hatred &amp; genocide When:  April 1994, 100 days Where:  Rwanda; capital city, Kigali Why:  power; blind conformity</vt:lpstr>
      <vt:lpstr>Massacre through Machetes</vt:lpstr>
      <vt:lpstr>STOP &amp; WRITE:</vt:lpstr>
      <vt:lpstr>Paul’s Family Today:  political asylum in Belgium</vt:lpstr>
      <vt:lpstr>Paul: “It frightens me to death when my countrymen are not talking.” </vt:lpstr>
      <vt:lpstr>“NEVER AGAIN.”</vt:lpstr>
      <vt:lpstr>STOP &amp; WRITE:</vt:lpstr>
      <vt:lpstr>Homework</vt:lpstr>
      <vt:lpstr>Upcoming Online Activity: Go to: The Center for Human Rights http://www.wcl.american.edu/humright/center/rwanda/lesson.cfm </vt:lpstr>
      <vt:lpstr>Post-Novel Activity:</vt:lpstr>
      <vt:lpstr>Field Trip:</vt:lpstr>
    </vt:vector>
  </TitlesOfParts>
  <Company>FTCSC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FCHS</dc:creator>
  <cp:lastModifiedBy>Maschino, Tyler</cp:lastModifiedBy>
  <cp:revision>18</cp:revision>
  <dcterms:created xsi:type="dcterms:W3CDTF">2009-01-30T19:12:55Z</dcterms:created>
  <dcterms:modified xsi:type="dcterms:W3CDTF">2023-10-02T17:39:27Z</dcterms:modified>
</cp:coreProperties>
</file>