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7" r:id="rId2"/>
    <p:sldId id="264" r:id="rId3"/>
    <p:sldId id="263" r:id="rId4"/>
    <p:sldId id="258" r:id="rId5"/>
    <p:sldId id="260" r:id="rId6"/>
    <p:sldId id="261" r:id="rId7"/>
    <p:sldId id="262" r:id="rId8"/>
    <p:sldId id="265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320" autoAdjust="0"/>
    <p:restoredTop sz="94694" autoAdjust="0"/>
  </p:normalViewPr>
  <p:slideViewPr>
    <p:cSldViewPr>
      <p:cViewPr varScale="1">
        <p:scale>
          <a:sx n="121" d="100"/>
          <a:sy n="121" d="100"/>
        </p:scale>
        <p:origin x="512" y="17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E6BD349-6393-43C0-B98B-A282D55C1ABB}" type="datetimeFigureOut">
              <a:rPr lang="en-US" smtClean="0"/>
              <a:pPr/>
              <a:t>10/3/23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F3CC491-12CB-4AF7-82AC-3997EC76ACA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228600" indent="-228600">
              <a:buAutoNum type="arabicPeriod"/>
            </a:pPr>
            <a:r>
              <a:rPr lang="en-US" dirty="0"/>
              <a:t>Great Mosque at Damascus</a:t>
            </a:r>
          </a:p>
          <a:p>
            <a:pPr marL="228600" indent="-228600">
              <a:buAutoNum type="arabicPeriod"/>
            </a:pPr>
            <a:r>
              <a:rPr lang="en-US" dirty="0"/>
              <a:t>Mosque at Cordoba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F3CC491-12CB-4AF7-82AC-3997EC76ACAD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3. Shiraz Mosque</a:t>
            </a:r>
          </a:p>
          <a:p>
            <a:r>
              <a:rPr lang="en-US" dirty="0"/>
              <a:t>4. Alhambra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F3CC491-12CB-4AF7-82AC-3997EC76ACAD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5. Iranian </a:t>
            </a:r>
            <a:r>
              <a:rPr lang="en-US" dirty="0" err="1"/>
              <a:t>Setar</a:t>
            </a:r>
            <a:endParaRPr lang="en-US" dirty="0"/>
          </a:p>
          <a:p>
            <a:r>
              <a:rPr lang="en-US" dirty="0"/>
              <a:t>6. Flamenco Guitarist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F3CC491-12CB-4AF7-82AC-3997EC76ACAD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7. </a:t>
            </a:r>
            <a:r>
              <a:rPr lang="en-US" dirty="0" err="1"/>
              <a:t>Adhan</a:t>
            </a:r>
            <a:endParaRPr lang="en-US" dirty="0"/>
          </a:p>
          <a:p>
            <a:r>
              <a:rPr lang="en-US" dirty="0"/>
              <a:t>8. Flamenco Music &amp; Dance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F3CC491-12CB-4AF7-82AC-3997EC76ACAD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9. Kabobs</a:t>
            </a:r>
          </a:p>
          <a:p>
            <a:r>
              <a:rPr lang="en-US" dirty="0"/>
              <a:t>10.</a:t>
            </a:r>
            <a:r>
              <a:rPr lang="en-US" baseline="0" dirty="0"/>
              <a:t> </a:t>
            </a:r>
            <a:r>
              <a:rPr lang="en-US" baseline="0" dirty="0" err="1"/>
              <a:t>Pinchos</a:t>
            </a:r>
            <a:r>
              <a:rPr lang="en-US" baseline="0" dirty="0"/>
              <a:t> </a:t>
            </a:r>
            <a:r>
              <a:rPr lang="en-US" baseline="0" dirty="0" err="1"/>
              <a:t>Moros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F3CC491-12CB-4AF7-82AC-3997EC76ACAD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11. </a:t>
            </a:r>
            <a:r>
              <a:rPr lang="en-US" dirty="0" err="1"/>
              <a:t>Koutoubia</a:t>
            </a:r>
            <a:r>
              <a:rPr lang="en-US" dirty="0"/>
              <a:t> Minaret at Marrakesh</a:t>
            </a:r>
          </a:p>
          <a:p>
            <a:r>
              <a:rPr lang="en-US" dirty="0"/>
              <a:t>12. </a:t>
            </a:r>
            <a:r>
              <a:rPr lang="en-US" dirty="0" err="1"/>
              <a:t>Giralda</a:t>
            </a:r>
            <a:r>
              <a:rPr lang="en-US" dirty="0"/>
              <a:t> Minaret</a:t>
            </a:r>
            <a:r>
              <a:rPr lang="en-US" baseline="0" dirty="0"/>
              <a:t> at </a:t>
            </a:r>
            <a:r>
              <a:rPr lang="en-US" dirty="0"/>
              <a:t>Seville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F3CC491-12CB-4AF7-82AC-3997EC76ACAD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13. Mosaic at Marrakesh</a:t>
            </a:r>
          </a:p>
          <a:p>
            <a:r>
              <a:rPr lang="en-US" dirty="0"/>
              <a:t>14. Mosaic entry at Seville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F3CC491-12CB-4AF7-82AC-3997EC76ACAD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E3982-DF91-420F-B5AD-7737B79E81DA}" type="datetimeFigureOut">
              <a:rPr lang="en-US" smtClean="0"/>
              <a:pPr/>
              <a:t>10/3/23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FA939E-89E3-44A9-B5AC-B71149DC46A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E3982-DF91-420F-B5AD-7737B79E81DA}" type="datetimeFigureOut">
              <a:rPr lang="en-US" smtClean="0"/>
              <a:pPr/>
              <a:t>10/3/23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FA939E-89E3-44A9-B5AC-B71149DC46A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E3982-DF91-420F-B5AD-7737B79E81DA}" type="datetimeFigureOut">
              <a:rPr lang="en-US" smtClean="0"/>
              <a:pPr/>
              <a:t>10/3/23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FA939E-89E3-44A9-B5AC-B71149DC46A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E3982-DF91-420F-B5AD-7737B79E81DA}" type="datetimeFigureOut">
              <a:rPr lang="en-US" smtClean="0"/>
              <a:pPr/>
              <a:t>10/3/23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FA939E-89E3-44A9-B5AC-B71149DC46A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E3982-DF91-420F-B5AD-7737B79E81DA}" type="datetimeFigureOut">
              <a:rPr lang="en-US" smtClean="0"/>
              <a:pPr/>
              <a:t>10/3/23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FA939E-89E3-44A9-B5AC-B71149DC46A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E3982-DF91-420F-B5AD-7737B79E81DA}" type="datetimeFigureOut">
              <a:rPr lang="en-US" smtClean="0"/>
              <a:pPr/>
              <a:t>10/3/23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FA939E-89E3-44A9-B5AC-B71149DC46A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E3982-DF91-420F-B5AD-7737B79E81DA}" type="datetimeFigureOut">
              <a:rPr lang="en-US" smtClean="0"/>
              <a:pPr/>
              <a:t>10/3/23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FA939E-89E3-44A9-B5AC-B71149DC46A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E3982-DF91-420F-B5AD-7737B79E81DA}" type="datetimeFigureOut">
              <a:rPr lang="en-US" smtClean="0"/>
              <a:pPr/>
              <a:t>10/3/23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FA939E-89E3-44A9-B5AC-B71149DC46A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E3982-DF91-420F-B5AD-7737B79E81DA}" type="datetimeFigureOut">
              <a:rPr lang="en-US" smtClean="0"/>
              <a:pPr/>
              <a:t>10/3/23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FA939E-89E3-44A9-B5AC-B71149DC46A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E3982-DF91-420F-B5AD-7737B79E81DA}" type="datetimeFigureOut">
              <a:rPr lang="en-US" smtClean="0"/>
              <a:pPr/>
              <a:t>10/3/23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FA939E-89E3-44A9-B5AC-B71149DC46A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E3982-DF91-420F-B5AD-7737B79E81DA}" type="datetimeFigureOut">
              <a:rPr lang="en-US" smtClean="0"/>
              <a:pPr/>
              <a:t>10/3/23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FA939E-89E3-44A9-B5AC-B71149DC46A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8E3982-DF91-420F-B5AD-7737B79E81DA}" type="datetimeFigureOut">
              <a:rPr lang="en-US" smtClean="0"/>
              <a:pPr/>
              <a:t>10/3/23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FA939E-89E3-44A9-B5AC-B71149DC46A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6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Relationship Id="rId4" Type="http://schemas.openxmlformats.org/officeDocument/2006/relationships/hyperlink" Target="http://www.youtube.com/watch?v=OTNx5HQAZ7w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9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1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3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hyperlink" Target="http://www.youtube.com/watch?v=OTNx5HQAZ7w" TargetMode="External"/><Relationship Id="rId13" Type="http://schemas.openxmlformats.org/officeDocument/2006/relationships/hyperlink" Target="http://doorwaysaroundtheworld.wordpress.com/2006/10/" TargetMode="External"/><Relationship Id="rId3" Type="http://schemas.openxmlformats.org/officeDocument/2006/relationships/hyperlink" Target="http://www.essential-architecture.com/STYLE/STY-Moorish.htm" TargetMode="External"/><Relationship Id="rId7" Type="http://schemas.openxmlformats.org/officeDocument/2006/relationships/hyperlink" Target="http://www.freewebs.com/electricgypsy/maker.htm" TargetMode="External"/><Relationship Id="rId12" Type="http://schemas.openxmlformats.org/officeDocument/2006/relationships/hyperlink" Target="http://www.arteguias.com/torre/giraldasevilla.htm" TargetMode="External"/><Relationship Id="rId2" Type="http://schemas.openxmlformats.org/officeDocument/2006/relationships/hyperlink" Target="http://instruct1.cit.cornell.edu/courses/nes257/damascus.html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en.wikipedia.org/wiki/Image:Setar.jpg" TargetMode="External"/><Relationship Id="rId11" Type="http://schemas.openxmlformats.org/officeDocument/2006/relationships/hyperlink" Target="http://www.travelblog.org/Photos/1456678.html" TargetMode="External"/><Relationship Id="rId5" Type="http://schemas.openxmlformats.org/officeDocument/2006/relationships/hyperlink" Target="http://photos.igougo.com/pictures-photos-l791-p107204-Alhambra.html" TargetMode="External"/><Relationship Id="rId10" Type="http://schemas.openxmlformats.org/officeDocument/2006/relationships/hyperlink" Target="http://www.notesfromspain.com/2006/09/22/cuisine-from-spain-podcast-14-pincho-moruno-kebabs/" TargetMode="External"/><Relationship Id="rId4" Type="http://schemas.openxmlformats.org/officeDocument/2006/relationships/hyperlink" Target="http://www.travelblog.org/Photos/105521.html" TargetMode="External"/><Relationship Id="rId9" Type="http://schemas.openxmlformats.org/officeDocument/2006/relationships/hyperlink" Target="http://www.alhamratx.com/1694031.html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Identifique</a:t>
            </a:r>
            <a:r>
              <a:rPr lang="en-US" dirty="0"/>
              <a:t>:</a:t>
            </a:r>
          </a:p>
        </p:txBody>
      </p:sp>
      <p:pic>
        <p:nvPicPr>
          <p:cNvPr id="6" name="Content Placeholder 5" descr="A large building with columns"/>
          <p:cNvPicPr>
            <a:picLocks noGrp="1" noChangeAspect="1"/>
          </p:cNvPicPr>
          <p:nvPr>
            <p:ph sz="half" idx="1"/>
          </p:nvPr>
        </p:nvPicPr>
        <p:blipFill>
          <a:blip r:embed="rId3"/>
          <a:stretch>
            <a:fillRect/>
          </a:stretch>
        </p:blipFill>
        <p:spPr>
          <a:xfrm>
            <a:off x="675719" y="1600200"/>
            <a:ext cx="3286681" cy="4130263"/>
          </a:xfrm>
        </p:spPr>
      </p:pic>
      <p:pic>
        <p:nvPicPr>
          <p:cNvPr id="5" name="Content Placeholder 4" descr="A large room with arches and columns."/>
          <p:cNvPicPr>
            <a:picLocks noGrp="1" noChangeAspect="1"/>
          </p:cNvPicPr>
          <p:nvPr>
            <p:ph sz="half" idx="2"/>
          </p:nvPr>
        </p:nvPicPr>
        <p:blipFill>
          <a:blip r:embed="rId4"/>
          <a:stretch>
            <a:fillRect/>
          </a:stretch>
        </p:blipFill>
        <p:spPr>
          <a:xfrm>
            <a:off x="4369438" y="2503820"/>
            <a:ext cx="4317362" cy="2906380"/>
          </a:xfrm>
        </p:spPr>
      </p:pic>
      <p:sp>
        <p:nvSpPr>
          <p:cNvPr id="8" name="TextBox 7"/>
          <p:cNvSpPr txBox="1"/>
          <p:nvPr/>
        </p:nvSpPr>
        <p:spPr>
          <a:xfrm>
            <a:off x="5943600" y="5562600"/>
            <a:ext cx="990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2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600200" y="5791200"/>
            <a:ext cx="838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1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Identifique</a:t>
            </a:r>
            <a:r>
              <a:rPr lang="en-US" dirty="0"/>
              <a:t>:</a:t>
            </a:r>
          </a:p>
        </p:txBody>
      </p:sp>
      <p:pic>
        <p:nvPicPr>
          <p:cNvPr id="5" name="Content Placeholder 4" descr="A large ornate building with columns."/>
          <p:cNvPicPr>
            <a:picLocks noGrp="1" noChangeAspect="1"/>
          </p:cNvPicPr>
          <p:nvPr>
            <p:ph sz="half" idx="1"/>
          </p:nvPr>
        </p:nvPicPr>
        <p:blipFill>
          <a:blip r:embed="rId3"/>
          <a:stretch>
            <a:fillRect/>
          </a:stretch>
        </p:blipFill>
        <p:spPr>
          <a:xfrm>
            <a:off x="457200" y="2348706"/>
            <a:ext cx="4038600" cy="3028950"/>
          </a:xfrm>
        </p:spPr>
      </p:pic>
      <p:pic>
        <p:nvPicPr>
          <p:cNvPr id="6" name="Content Placeholder 5" descr="A close-up of Alhambra."/>
          <p:cNvPicPr>
            <a:picLocks noGrp="1" noChangeAspect="1"/>
          </p:cNvPicPr>
          <p:nvPr>
            <p:ph sz="half" idx="2"/>
          </p:nvPr>
        </p:nvPicPr>
        <p:blipFill>
          <a:blip r:embed="rId4"/>
          <a:stretch>
            <a:fillRect/>
          </a:stretch>
        </p:blipFill>
        <p:spPr>
          <a:xfrm>
            <a:off x="5000625" y="1658144"/>
            <a:ext cx="3333750" cy="4410075"/>
          </a:xfrm>
        </p:spPr>
      </p:pic>
      <p:sp>
        <p:nvSpPr>
          <p:cNvPr id="7" name="TextBox 6"/>
          <p:cNvSpPr txBox="1"/>
          <p:nvPr/>
        </p:nvSpPr>
        <p:spPr>
          <a:xfrm>
            <a:off x="2057400" y="5486400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3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324600" y="6096000"/>
            <a:ext cx="838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4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Identifique</a:t>
            </a:r>
            <a:r>
              <a:rPr lang="en-US" dirty="0"/>
              <a:t>:</a:t>
            </a:r>
          </a:p>
        </p:txBody>
      </p:sp>
      <p:pic>
        <p:nvPicPr>
          <p:cNvPr id="5" name="Content Placeholder 4" descr="A close up of a guitar."/>
          <p:cNvPicPr>
            <a:picLocks noGrp="1" noChangeAspect="1"/>
          </p:cNvPicPr>
          <p:nvPr>
            <p:ph sz="half" idx="1"/>
          </p:nvPr>
        </p:nvPicPr>
        <p:blipFill>
          <a:blip r:embed="rId3"/>
          <a:stretch>
            <a:fillRect/>
          </a:stretch>
        </p:blipFill>
        <p:spPr>
          <a:xfrm>
            <a:off x="457200" y="3307874"/>
            <a:ext cx="4038600" cy="1110615"/>
          </a:xfrm>
        </p:spPr>
      </p:pic>
      <p:pic>
        <p:nvPicPr>
          <p:cNvPr id="6" name="Content Placeholder 5" descr="A person in a hat playing a guitar."/>
          <p:cNvPicPr>
            <a:picLocks noGrp="1" noChangeAspect="1"/>
          </p:cNvPicPr>
          <p:nvPr>
            <p:ph sz="half" idx="2"/>
          </p:nvPr>
        </p:nvPicPr>
        <p:blipFill>
          <a:blip r:embed="rId4"/>
          <a:stretch>
            <a:fillRect/>
          </a:stretch>
        </p:blipFill>
        <p:spPr>
          <a:xfrm>
            <a:off x="5410200" y="1600200"/>
            <a:ext cx="2931893" cy="4208459"/>
          </a:xfrm>
        </p:spPr>
      </p:pic>
      <p:sp>
        <p:nvSpPr>
          <p:cNvPr id="7" name="TextBox 6"/>
          <p:cNvSpPr txBox="1"/>
          <p:nvPr/>
        </p:nvSpPr>
        <p:spPr>
          <a:xfrm>
            <a:off x="1752600" y="5029200"/>
            <a:ext cx="990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5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553200" y="5943600"/>
            <a:ext cx="838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6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08922" y="2144169"/>
            <a:ext cx="3632628" cy="3101155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Identifique</a:t>
            </a:r>
            <a:r>
              <a:rPr lang="en-US" dirty="0"/>
              <a:t>: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828800" y="5105400"/>
            <a:ext cx="1066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7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172200" y="5562600"/>
            <a:ext cx="1371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8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2"/>
          </p:nvPr>
        </p:nvSpPr>
        <p:spPr>
          <a:xfrm>
            <a:off x="4267200" y="4800600"/>
            <a:ext cx="4495800" cy="990600"/>
          </a:xfrm>
        </p:spPr>
        <p:txBody>
          <a:bodyPr>
            <a:normAutofit fontScale="70000" lnSpcReduction="20000"/>
          </a:bodyPr>
          <a:lstStyle/>
          <a:p>
            <a:r>
              <a:rPr lang="en-US" sz="2000" dirty="0"/>
              <a:t>If the video does not work, copy &amp; paste this URL into your web browser. </a:t>
            </a:r>
            <a:r>
              <a:rPr lang="en-US" dirty="0">
                <a:hlinkClick r:id="rId4"/>
              </a:rPr>
              <a:t>http://www.youtube.com/watch?v=OTNx5HQAZ7w</a:t>
            </a:r>
            <a:endParaRPr lang="en-US" dirty="0">
              <a:solidFill>
                <a:schemeClr val="tx1">
                  <a:lumMod val="85000"/>
                </a:schemeClr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Identifique</a:t>
            </a:r>
            <a:r>
              <a:rPr lang="en-US" dirty="0"/>
              <a:t>:</a:t>
            </a:r>
          </a:p>
        </p:txBody>
      </p:sp>
      <p:pic>
        <p:nvPicPr>
          <p:cNvPr id="5" name="Content Placeholder 4" descr="A plate of food on a marble surface."/>
          <p:cNvPicPr>
            <a:picLocks noGrp="1" noChangeAspect="1"/>
          </p:cNvPicPr>
          <p:nvPr>
            <p:ph sz="half" idx="1"/>
          </p:nvPr>
        </p:nvPicPr>
        <p:blipFill>
          <a:blip r:embed="rId3"/>
          <a:stretch>
            <a:fillRect/>
          </a:stretch>
        </p:blipFill>
        <p:spPr>
          <a:xfrm>
            <a:off x="1123950" y="2196306"/>
            <a:ext cx="2705100" cy="3333750"/>
          </a:xfrm>
        </p:spPr>
      </p:pic>
      <p:pic>
        <p:nvPicPr>
          <p:cNvPr id="10" name="Content Placeholder 9" descr="A close-up of food on a grill."/>
          <p:cNvPicPr>
            <a:picLocks noGrp="1" noChangeAspect="1"/>
          </p:cNvPicPr>
          <p:nvPr>
            <p:ph sz="half" idx="2"/>
          </p:nvPr>
        </p:nvPicPr>
        <p:blipFill>
          <a:blip r:embed="rId4"/>
          <a:stretch>
            <a:fillRect/>
          </a:stretch>
        </p:blipFill>
        <p:spPr>
          <a:xfrm>
            <a:off x="4667250" y="2362994"/>
            <a:ext cx="4000500" cy="3000375"/>
          </a:xfrm>
        </p:spPr>
      </p:pic>
      <p:sp>
        <p:nvSpPr>
          <p:cNvPr id="11" name="TextBox 10"/>
          <p:cNvSpPr txBox="1"/>
          <p:nvPr/>
        </p:nvSpPr>
        <p:spPr>
          <a:xfrm>
            <a:off x="1981200" y="5638800"/>
            <a:ext cx="685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9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172200" y="5638800"/>
            <a:ext cx="914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10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Identifique</a:t>
            </a:r>
            <a:r>
              <a:rPr lang="en-US" dirty="0"/>
              <a:t>:</a:t>
            </a:r>
          </a:p>
        </p:txBody>
      </p:sp>
      <p:pic>
        <p:nvPicPr>
          <p:cNvPr id="8" name="Content Placeholder 7" descr="A tall building with a tower."/>
          <p:cNvPicPr>
            <a:picLocks noGrp="1" noChangeAspect="1"/>
          </p:cNvPicPr>
          <p:nvPr>
            <p:ph sz="half" idx="1"/>
          </p:nvPr>
        </p:nvPicPr>
        <p:blipFill>
          <a:blip r:embed="rId3"/>
          <a:stretch>
            <a:fillRect/>
          </a:stretch>
        </p:blipFill>
        <p:spPr>
          <a:xfrm>
            <a:off x="967845" y="1600200"/>
            <a:ext cx="3017309" cy="4525963"/>
          </a:xfrm>
        </p:spPr>
      </p:pic>
      <p:pic>
        <p:nvPicPr>
          <p:cNvPr id="9" name="Content Placeholder 8" descr="A tall building with many windows with Giralda in the background."/>
          <p:cNvPicPr>
            <a:picLocks noGrp="1" noChangeAspect="1"/>
          </p:cNvPicPr>
          <p:nvPr>
            <p:ph sz="half" idx="2"/>
          </p:nvPr>
        </p:nvPicPr>
        <p:blipFill>
          <a:blip r:embed="rId4"/>
          <a:stretch>
            <a:fillRect/>
          </a:stretch>
        </p:blipFill>
        <p:spPr>
          <a:xfrm>
            <a:off x="5626892" y="1600200"/>
            <a:ext cx="2081216" cy="4525963"/>
          </a:xfrm>
        </p:spPr>
      </p:pic>
      <p:sp>
        <p:nvSpPr>
          <p:cNvPr id="10" name="TextBox 9"/>
          <p:cNvSpPr txBox="1"/>
          <p:nvPr/>
        </p:nvSpPr>
        <p:spPr>
          <a:xfrm>
            <a:off x="2286000" y="6172200"/>
            <a:ext cx="533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11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6172200"/>
            <a:ext cx="685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12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Identifique</a:t>
            </a:r>
            <a:r>
              <a:rPr lang="en-US" dirty="0"/>
              <a:t>:</a:t>
            </a:r>
          </a:p>
        </p:txBody>
      </p:sp>
      <p:pic>
        <p:nvPicPr>
          <p:cNvPr id="5" name="Content Placeholder 4" descr="A close-up of a wall with a pattern."/>
          <p:cNvPicPr>
            <a:picLocks noGrp="1" noChangeAspect="1"/>
          </p:cNvPicPr>
          <p:nvPr>
            <p:ph sz="half" idx="1"/>
          </p:nvPr>
        </p:nvPicPr>
        <p:blipFill>
          <a:blip r:embed="rId3"/>
          <a:stretch>
            <a:fillRect/>
          </a:stretch>
        </p:blipFill>
        <p:spPr>
          <a:xfrm>
            <a:off x="382478" y="2726054"/>
            <a:ext cx="3801421" cy="2531746"/>
          </a:xfrm>
        </p:spPr>
      </p:pic>
      <p:pic>
        <p:nvPicPr>
          <p:cNvPr id="6" name="Content Placeholder 5" descr="A ornate doorway in a building."/>
          <p:cNvPicPr>
            <a:picLocks noGrp="1" noChangeAspect="1"/>
          </p:cNvPicPr>
          <p:nvPr>
            <p:ph sz="half" idx="2"/>
          </p:nvPr>
        </p:nvPicPr>
        <p:blipFill>
          <a:blip r:embed="rId4"/>
          <a:stretch>
            <a:fillRect/>
          </a:stretch>
        </p:blipFill>
        <p:spPr>
          <a:xfrm>
            <a:off x="4419600" y="2495563"/>
            <a:ext cx="4267200" cy="2890059"/>
          </a:xfrm>
        </p:spPr>
      </p:pic>
      <p:sp>
        <p:nvSpPr>
          <p:cNvPr id="7" name="TextBox 6"/>
          <p:cNvSpPr txBox="1"/>
          <p:nvPr/>
        </p:nvSpPr>
        <p:spPr>
          <a:xfrm>
            <a:off x="1981200" y="6172200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13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019800" y="5638800"/>
            <a:ext cx="838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14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Sources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en-US" dirty="0">
                <a:hlinkClick r:id="rId2"/>
              </a:rPr>
              <a:t>http://instruct1.cit.cornell.edu/courses/nes257/damascus.html</a:t>
            </a:r>
            <a:endParaRPr lang="en-US" dirty="0"/>
          </a:p>
          <a:p>
            <a:r>
              <a:rPr lang="en-US" dirty="0">
                <a:hlinkClick r:id="rId3"/>
              </a:rPr>
              <a:t>http://www.essential-architecture.com/STYLE/STY-Moorish.htm</a:t>
            </a:r>
            <a:endParaRPr lang="en-US" dirty="0"/>
          </a:p>
          <a:p>
            <a:r>
              <a:rPr lang="en-US" dirty="0">
                <a:hlinkClick r:id="rId4"/>
              </a:rPr>
              <a:t>http://www.travelblog.org/Photos/105521.html</a:t>
            </a:r>
            <a:endParaRPr lang="en-US" dirty="0"/>
          </a:p>
          <a:p>
            <a:r>
              <a:rPr lang="en-US" dirty="0">
                <a:hlinkClick r:id="rId5"/>
              </a:rPr>
              <a:t>http://photos.igougo.com/pictures-photos-l791-p107204-Alhambra.html</a:t>
            </a:r>
            <a:endParaRPr lang="en-US" dirty="0"/>
          </a:p>
          <a:p>
            <a:r>
              <a:rPr lang="en-US" dirty="0">
                <a:hlinkClick r:id="rId6"/>
              </a:rPr>
              <a:t>http://en.wikipedia.org/wiki/Image:Setar.jpg</a:t>
            </a:r>
            <a:endParaRPr lang="en-US" dirty="0"/>
          </a:p>
          <a:p>
            <a:r>
              <a:rPr lang="en-US" dirty="0">
                <a:hlinkClick r:id="rId7"/>
              </a:rPr>
              <a:t>http://www.freewebs.com/electricgypsy/maker.htm</a:t>
            </a:r>
            <a:endParaRPr lang="en-US" dirty="0"/>
          </a:p>
          <a:p>
            <a:r>
              <a:rPr lang="en-US" dirty="0">
                <a:hlinkClick r:id="rId8"/>
              </a:rPr>
              <a:t>http://www.youtube.com/watch?v=OTNx5HQAZ7w</a:t>
            </a:r>
            <a:endParaRPr lang="en-US" dirty="0"/>
          </a:p>
          <a:p>
            <a:r>
              <a:rPr lang="en-US" dirty="0"/>
              <a:t>Islam-a short introduction, Dr. Mohamed </a:t>
            </a:r>
            <a:r>
              <a:rPr lang="en-US" dirty="0" err="1"/>
              <a:t>Esa</a:t>
            </a:r>
            <a:r>
              <a:rPr lang="en-US" dirty="0"/>
              <a:t>, McDaniel College</a:t>
            </a:r>
          </a:p>
          <a:p>
            <a:r>
              <a:rPr lang="en-US" dirty="0">
                <a:hlinkClick r:id="rId9"/>
              </a:rPr>
              <a:t>http://www.alhamratx.com/1694031.html</a:t>
            </a:r>
            <a:endParaRPr lang="en-US" dirty="0"/>
          </a:p>
          <a:p>
            <a:r>
              <a:rPr lang="en-US" dirty="0">
                <a:hlinkClick r:id="rId10"/>
              </a:rPr>
              <a:t>http://www.notesfromspain.com/2006/09/22/cuisine-from-spain-podcast-14-pincho-moruno-kebabs/</a:t>
            </a:r>
            <a:endParaRPr lang="en-US" dirty="0"/>
          </a:p>
          <a:p>
            <a:r>
              <a:rPr lang="en-US" dirty="0">
                <a:hlinkClick r:id="rId11"/>
              </a:rPr>
              <a:t>http://www.travelblog.org/Photos/1456678.html</a:t>
            </a:r>
            <a:endParaRPr lang="en-US" dirty="0"/>
          </a:p>
          <a:p>
            <a:r>
              <a:rPr lang="en-US" dirty="0">
                <a:hlinkClick r:id="rId12"/>
              </a:rPr>
              <a:t>http://www.arteguias.com/torre/giraldasevilla.htm</a:t>
            </a:r>
            <a:endParaRPr lang="en-US" dirty="0"/>
          </a:p>
          <a:p>
            <a:r>
              <a:rPr lang="en-US" dirty="0">
                <a:hlinkClick r:id="rId13"/>
              </a:rPr>
              <a:t>http://doorwaysaroundtheworld.wordpress.com/2006/10/</a:t>
            </a:r>
            <a:endParaRPr lang="en-US" dirty="0"/>
          </a:p>
          <a:p>
            <a:r>
              <a:rPr lang="en-US" dirty="0"/>
              <a:t>http://flickr.com/photos/given_to_fly/334673599/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Foundry</Template>
  <TotalTime>411</TotalTime>
  <Words>308</Words>
  <Application>Microsoft Macintosh PowerPoint</Application>
  <PresentationFormat>On-screen Show (4:3)</PresentationFormat>
  <Paragraphs>58</Paragraphs>
  <Slides>8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Calibri</vt:lpstr>
      <vt:lpstr>Office Theme</vt:lpstr>
      <vt:lpstr>Identifique:</vt:lpstr>
      <vt:lpstr>Identifique:</vt:lpstr>
      <vt:lpstr>Identifique:</vt:lpstr>
      <vt:lpstr>Identifique:</vt:lpstr>
      <vt:lpstr>Identifique:</vt:lpstr>
      <vt:lpstr>Identifique:</vt:lpstr>
      <vt:lpstr>Identifique:</vt:lpstr>
      <vt:lpstr>Sources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Identifique:</dc:title>
  <dc:creator>Keever</dc:creator>
  <cp:lastModifiedBy>Maschino, Tyler</cp:lastModifiedBy>
  <cp:revision>38</cp:revision>
  <dcterms:created xsi:type="dcterms:W3CDTF">2008-10-17T10:39:35Z</dcterms:created>
  <dcterms:modified xsi:type="dcterms:W3CDTF">2023-10-03T19:26:54Z</dcterms:modified>
</cp:coreProperties>
</file>