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/>
    <p:restoredTop sz="86395"/>
  </p:normalViewPr>
  <p:slideViewPr>
    <p:cSldViewPr>
      <p:cViewPr varScale="1">
        <p:scale>
          <a:sx n="107" d="100"/>
          <a:sy n="107" d="100"/>
        </p:scale>
        <p:origin x="184" y="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D16E1-FC85-654C-A392-15AAE9367E2F}" type="datetimeFigureOut">
              <a:rPr lang="en-US" smtClean="0"/>
              <a:t>10/3/23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78277-9E04-0B4D-9B67-C5FAB59F4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3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E78277-9E04-0B4D-9B67-C5FAB59F4A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52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E78277-9E04-0B4D-9B67-C5FAB59F4A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7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E78277-9E04-0B4D-9B67-C5FAB59F4A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44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F5C3CE-D22A-9061-34AF-27F50D0D3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B0B-5CD6-D45F-4631-CD95364018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A6D365-7366-484A-6C9B-CB892B6DA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1DB7B4-C078-D844-9B5C-DEB929CAC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20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644891-8074-184F-9AF2-9D72423FB3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FF1D58-C664-ED44-AAAD-BFF379BB1A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E8874A-AE04-4966-1476-0EB79B7521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CE2B91-3A4C-9B47-AE77-8437642337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442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7EA8D5-7A37-D05C-38B9-1CDE9B420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2D27AF-135B-EF7D-5C4A-F0AEA53F2C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D8A5C5-0E63-B21D-CD75-10A7843D47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91746F-E09E-1543-8F52-2516446397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0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9FF58-A21A-6A2A-AE19-D559691D9E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7EE208-8BA1-9E2B-80FE-8526E54981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511D58-468A-2F7D-7524-F476EE9EA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B46CF-76BF-F643-AC3F-E3536125DD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671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142EEB-3530-F3B7-F551-A18220C83B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0F86A-C4C1-1053-B51D-5BEFC3D03E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B28729-E4D5-7176-F280-AC4B2E1E84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6E2A19-AC14-1C46-A6D1-069DA19E42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05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D594C6-E09A-F31C-777F-D6FD073401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A7ED86-CA3A-9BE9-034F-C9D87BC5E0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BD85D4-D25D-2AC3-D669-8AFB960452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740F0-785E-464B-8D10-F4B50B508F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9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A3D733F-48FA-5769-EE74-54E8111E6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78EEAD-EAF2-113F-0F76-23F668322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77C59C-619A-8DFA-CC4D-BBBE2ADAA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CA3260-540A-864E-84EC-4824778C4D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23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CFB595-CA40-7FF0-F470-347FA3DB6C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1155E8-9998-511B-F4AB-8AA480719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105895-B646-1C5D-93DF-BBFE60401F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AFFF0A-56A6-A84F-9A07-592A2F4E99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06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90AF8A-FFD5-75BE-3EB0-6E3C615959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A918475-228F-1B7C-D4E8-16D06476D3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16F9E7-B5D2-FF6F-BA88-846E1D7ADB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10D1F-83A2-0642-AE65-234AF0C983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45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50EF37-A21F-C0AF-38E2-E3C9F15A0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88F976-C90E-B21E-93B9-6489C254A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1170E8-2924-202A-A16D-DE1418ADB2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C14BF8-4690-164F-8BB6-01A7F647F5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85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AA3631-D87D-292A-75BD-0116FD02A1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8A23F2-A6F0-CE77-9381-D42C6E39FE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E47DD0-EF18-B9AC-430F-4D6667748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6ED9D-FEAF-BC4A-821E-064F5F3FA3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06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479640-8142-98EF-4625-D89B389BB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0C9A6E-6B07-2583-396E-72510C65E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DFE8494-1381-F678-9164-2EEC006203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E6D0E9-8EA0-33F7-AD13-A2595E48F5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F0D9C5B-6979-AABD-90F2-52E6C372555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0B72704-7D99-064E-8111-C5442EA824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dailymotion.com/relevance/search/amel%2Bbent%2Bma%2Bphilosophie/video/x4s8h3_amel-bent-ma-philosophie-video-clip_webca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8" name="Picture 14" descr="map">
            <a:extLst>
              <a:ext uri="{FF2B5EF4-FFF2-40B4-BE49-F238E27FC236}">
                <a16:creationId xmlns:a16="http://schemas.microsoft.com/office/drawing/2014/main" id="{F988A18E-589C-AF6A-D850-57AB38EBE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68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>
            <a:extLst>
              <a:ext uri="{FF2B5EF4-FFF2-40B4-BE49-F238E27FC236}">
                <a16:creationId xmlns:a16="http://schemas.microsoft.com/office/drawing/2014/main" id="{C49C8DC8-3A0B-9BD8-DA83-F1539FFBC9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AME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0762276-887B-C402-ADB5-018AF72EE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49975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u="sng">
                <a:hlinkClick r:id="rId4"/>
              </a:rPr>
              <a:t>http://www.dailymotion.com/relevance/search/amel%2Bbent%2Bma%2Bphilosophie/video/x4s8h3_amel-bent-ma-philosophie-video-clip_webcam</a:t>
            </a:r>
            <a:endParaRPr lang="en-US" altLang="en-US" sz="2000">
              <a:solidFill>
                <a:srgbClr val="0000FF"/>
              </a:solidFill>
            </a:endParaRPr>
          </a:p>
        </p:txBody>
      </p:sp>
      <p:pic>
        <p:nvPicPr>
          <p:cNvPr id="2053" name="Picture 6" descr="media_i_2_1465">
            <a:extLst>
              <a:ext uri="{FF2B5EF4-FFF2-40B4-BE49-F238E27FC236}">
                <a16:creationId xmlns:a16="http://schemas.microsoft.com/office/drawing/2014/main" id="{9A8988EB-F398-2B74-52B7-CEA7F7F25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3434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 descr="amel-bent1">
            <a:extLst>
              <a:ext uri="{FF2B5EF4-FFF2-40B4-BE49-F238E27FC236}">
                <a16:creationId xmlns:a16="http://schemas.microsoft.com/office/drawing/2014/main" id="{68C28AD9-EAE1-5FDA-0EF7-773BC1E2A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0"/>
            <a:ext cx="428625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tangle 2">
            <a:extLst>
              <a:ext uri="{FF2B5EF4-FFF2-40B4-BE49-F238E27FC236}">
                <a16:creationId xmlns:a16="http://schemas.microsoft.com/office/drawing/2014/main" id="{9A483981-AD78-A5BC-A71C-2C86CF825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362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sz="5400" dirty="0">
                <a:solidFill>
                  <a:schemeClr val="folHlink"/>
                </a:solidFill>
                <a:latin typeface="Arial Black" panose="020B0604020202020204" pitchFamily="34" charset="0"/>
              </a:rPr>
              <a:t>AMEL BENT</a:t>
            </a:r>
          </a:p>
        </p:txBody>
      </p:sp>
      <p:pic>
        <p:nvPicPr>
          <p:cNvPr id="6154" name="Picture 10" descr="morocco">
            <a:extLst>
              <a:ext uri="{FF2B5EF4-FFF2-40B4-BE49-F238E27FC236}">
                <a16:creationId xmlns:a16="http://schemas.microsoft.com/office/drawing/2014/main" id="{5924C4C2-05BF-7A27-6B3D-50CC74738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895600"/>
            <a:ext cx="22860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" descr="Algeria Area Maps">
            <a:extLst>
              <a:ext uri="{FF2B5EF4-FFF2-40B4-BE49-F238E27FC236}">
                <a16:creationId xmlns:a16="http://schemas.microsoft.com/office/drawing/2014/main" id="{D38133CE-09BB-8D7D-38AA-F9709DA72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572000"/>
            <a:ext cx="1933575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9" name="Rectangle 15">
            <a:extLst>
              <a:ext uri="{FF2B5EF4-FFF2-40B4-BE49-F238E27FC236}">
                <a16:creationId xmlns:a16="http://schemas.microsoft.com/office/drawing/2014/main" id="{A24FBD46-A1BB-01DF-4DF0-97E124E3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04800"/>
            <a:ext cx="28956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fr-FR" altLang="en-US" sz="2800">
                <a:solidFill>
                  <a:srgbClr val="FF6600"/>
                </a:solidFill>
              </a:rPr>
              <a:t>Elle est née a Paris, elle est parisienne, française. </a:t>
            </a:r>
          </a:p>
          <a:p>
            <a:pPr algn="r" eaLnBrk="1" hangingPunct="1"/>
            <a:r>
              <a:rPr lang="fr-FR" altLang="en-US" sz="2800">
                <a:solidFill>
                  <a:srgbClr val="FF6600"/>
                </a:solidFill>
              </a:rPr>
              <a:t>MAIS ….</a:t>
            </a:r>
          </a:p>
        </p:txBody>
      </p:sp>
      <p:sp>
        <p:nvSpPr>
          <p:cNvPr id="6160" name="Rectangle 16">
            <a:extLst>
              <a:ext uri="{FF2B5EF4-FFF2-40B4-BE49-F238E27FC236}">
                <a16:creationId xmlns:a16="http://schemas.microsoft.com/office/drawing/2014/main" id="{4FB454B4-18F8-D3A5-51EB-596041D51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743200"/>
            <a:ext cx="2438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fr-FR" altLang="en-US" sz="2800">
                <a:solidFill>
                  <a:srgbClr val="FF6600"/>
                </a:solidFill>
              </a:rPr>
              <a:t>…Ses parents sont du Maroc et Algérie…</a:t>
            </a:r>
          </a:p>
        </p:txBody>
      </p:sp>
      <p:sp>
        <p:nvSpPr>
          <p:cNvPr id="6161" name="Rectangle 17">
            <a:extLst>
              <a:ext uri="{FF2B5EF4-FFF2-40B4-BE49-F238E27FC236}">
                <a16:creationId xmlns:a16="http://schemas.microsoft.com/office/drawing/2014/main" id="{E6B5D609-1E21-DAC8-6F96-9ABC8CFC0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800600"/>
            <a:ext cx="2514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fr-FR" altLang="en-US" sz="2800">
                <a:solidFill>
                  <a:srgbClr val="FF6600"/>
                </a:solidFill>
              </a:rPr>
              <a:t>…qui sont des pays de…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45D5276D-A091-F7DA-837A-E11CD1FA8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73050"/>
            <a:ext cx="7772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>
                <a:solidFill>
                  <a:srgbClr val="FF6600"/>
                </a:solidFill>
              </a:rPr>
              <a:t>Ma·ghreb or Ma·ghrib (mŭg</a:t>
            </a:r>
            <a:r>
              <a:rPr lang="en-US" altLang="en-US" sz="2400" b="1">
                <a:solidFill>
                  <a:srgbClr val="FF6600"/>
                </a:solidFill>
              </a:rPr>
              <a:t>'</a:t>
            </a:r>
            <a:r>
              <a:rPr lang="en-US" altLang="en-US" sz="2400">
                <a:solidFill>
                  <a:srgbClr val="FF6600"/>
                </a:solidFill>
              </a:rPr>
              <a:t>rəb)</a:t>
            </a:r>
            <a:r>
              <a:rPr lang="en-US" altLang="en-US">
                <a:solidFill>
                  <a:srgbClr val="FF6600"/>
                </a:solidFill>
              </a:rPr>
              <a:t>   </a:t>
            </a:r>
            <a:r>
              <a:rPr lang="en-US" altLang="en-US" sz="1000">
                <a:solidFill>
                  <a:srgbClr val="FF6600"/>
                </a:solidFill>
              </a:rPr>
              <a:t> </a:t>
            </a:r>
            <a:r>
              <a:rPr lang="en-US" altLang="en-US">
                <a:solidFill>
                  <a:srgbClr val="FF6600"/>
                </a:solidFill>
              </a:rPr>
              <a:t>  </a:t>
            </a:r>
            <a:br>
              <a:rPr lang="en-US" altLang="en-US">
                <a:solidFill>
                  <a:srgbClr val="FF6600"/>
                </a:solidFill>
              </a:rPr>
            </a:br>
            <a:endParaRPr lang="en-US" altLang="en-US">
              <a:solidFill>
                <a:srgbClr val="FF6600"/>
              </a:solidFill>
            </a:endParaRPr>
          </a:p>
          <a:p>
            <a:pPr algn="r"/>
            <a:r>
              <a:rPr lang="en-US" altLang="en-US">
                <a:solidFill>
                  <a:srgbClr val="FF6600"/>
                </a:solidFill>
              </a:rPr>
              <a:t>A region of northwest Africa comprising the coastlands and the Atlas Mountains of Morocco, Algeria, and Tunisia.</a:t>
            </a:r>
          </a:p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220334E0-F409-9F72-1D37-A9F170CB8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600200"/>
            <a:ext cx="3733800" cy="4191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>
                <a:solidFill>
                  <a:schemeClr val="bg1"/>
                </a:solidFill>
              </a:rPr>
              <a:t>Origines géographiques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>
                <a:solidFill>
                  <a:schemeClr val="bg1"/>
                </a:solidFill>
              </a:rPr>
              <a:t>des musulmans en France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FR" altLang="en-US" sz="160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Algérie : 725 000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Maroc : 560 000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Tunisie : 226 000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Turquie : 180 000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Afrique noire : 170 000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Syrie : 6 500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Liban : 15 000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Egypte : 4 500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Iran, Afghanistan, Pakistan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et Inde : 200 000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fr-FR" altLang="en-US" sz="1600">
                <a:solidFill>
                  <a:schemeClr val="bg1"/>
                </a:solidFill>
              </a:rPr>
              <a:t>Français « de souche »: 50 000</a:t>
            </a:r>
            <a:br>
              <a:rPr lang="fr-FR" altLang="en-US" sz="1600">
                <a:solidFill>
                  <a:schemeClr val="bg1"/>
                </a:solidFill>
              </a:rPr>
            </a:br>
            <a:endParaRPr lang="fr-FR" altLang="en-US" sz="160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altLang="en-US" sz="1600">
                <a:solidFill>
                  <a:schemeClr val="bg1"/>
                </a:solidFill>
              </a:rPr>
              <a:t>source : Ministère de l'intérieur, 2000</a:t>
            </a:r>
            <a:endParaRPr lang="en-US" altLang="en-US" sz="1600">
              <a:solidFill>
                <a:schemeClr val="bg1"/>
              </a:solidFill>
            </a:endParaRPr>
          </a:p>
        </p:txBody>
      </p:sp>
      <p:pic>
        <p:nvPicPr>
          <p:cNvPr id="3076" name="Picture 4" descr="MaghrebCarteULaval">
            <a:extLst>
              <a:ext uri="{FF2B5EF4-FFF2-40B4-BE49-F238E27FC236}">
                <a16:creationId xmlns:a16="http://schemas.microsoft.com/office/drawing/2014/main" id="{F5FE0D8E-A8AA-3112-EF33-5741692B5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989138"/>
            <a:ext cx="5181600" cy="28114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13">
            <a:extLst>
              <a:ext uri="{FF2B5EF4-FFF2-40B4-BE49-F238E27FC236}">
                <a16:creationId xmlns:a16="http://schemas.microsoft.com/office/drawing/2014/main" id="{6BD2757D-82D9-F375-6240-50B54C7AA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821363"/>
            <a:ext cx="8382000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fr-FR" altLang="en-US" sz="3200">
                <a:solidFill>
                  <a:schemeClr val="folHlink"/>
                </a:solidFill>
              </a:rPr>
              <a:t>Les musulmans, O</a:t>
            </a:r>
            <a:r>
              <a:rPr lang="fr-FR" altLang="en-US" sz="3200">
                <a:solidFill>
                  <a:schemeClr val="folHlink"/>
                </a:solidFill>
                <a:cs typeface="Arial" panose="020B0604020202020204" pitchFamily="34" charset="0"/>
              </a:rPr>
              <a:t>ù habitent-ils en France?</a:t>
            </a:r>
          </a:p>
          <a:p>
            <a:pPr algn="r" eaLnBrk="1" hangingPunct="1"/>
            <a:r>
              <a:rPr lang="fr-FR" altLang="en-US" sz="320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/>
              </a:rPr>
              <a:t>Cliquez ici!</a:t>
            </a:r>
            <a:r>
              <a:rPr lang="en-US" altLang="en-US" sz="320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/>
              </a:rPr>
              <a:t> </a:t>
            </a:r>
            <a:endParaRPr lang="en-US" altLang="en-US" sz="3200">
              <a:solidFill>
                <a:schemeClr val="bg1"/>
              </a:solidFill>
              <a:latin typeface="Arial Black" panose="020B0604020202020204" pitchFamily="34" charset="0"/>
            </a:endParaRPr>
          </a:p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079" name="Rectangle 15">
            <a:extLst>
              <a:ext uri="{FF2B5EF4-FFF2-40B4-BE49-F238E27FC236}">
                <a16:creationId xmlns:a16="http://schemas.microsoft.com/office/drawing/2014/main" id="{00A08064-B72B-9B86-49F8-FC7BD7715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2400">
                <a:solidFill>
                  <a:srgbClr val="0000FF"/>
                </a:solidFill>
              </a:rPr>
              <a:t>le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9475D-C861-76D5-C14A-3C4B96895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47800" y="50006"/>
            <a:ext cx="7772400" cy="1470025"/>
          </a:xfrm>
        </p:spPr>
        <p:txBody>
          <a:bodyPr/>
          <a:lstStyle/>
          <a:p>
            <a:pPr rtl="0" eaLnBrk="1" fontAlgn="base" hangingPunct="1"/>
            <a:r>
              <a:rPr lang="en-US" sz="5400" kern="1200" dirty="0">
                <a:solidFill>
                  <a:srgbClr val="99CC00"/>
                </a:solidFill>
                <a:effectLst/>
                <a:latin typeface="Arial Black" panose="020B0604020202020204" pitchFamily="34" charset="0"/>
                <a:ea typeface="+mn-ea"/>
                <a:cs typeface="+mn-cs"/>
              </a:rPr>
              <a:t>MAGHREB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animBg="1"/>
      <p:bldP spid="20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MosqueesFranceCoranix">
            <a:extLst>
              <a:ext uri="{FF2B5EF4-FFF2-40B4-BE49-F238E27FC236}">
                <a16:creationId xmlns:a16="http://schemas.microsoft.com/office/drawing/2014/main" id="{495E823B-1ABC-E515-5F59-C316775E3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44563"/>
            <a:ext cx="571500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AutoShape 9">
            <a:extLst>
              <a:ext uri="{FF2B5EF4-FFF2-40B4-BE49-F238E27FC236}">
                <a16:creationId xmlns:a16="http://schemas.microsoft.com/office/drawing/2014/main" id="{A014E434-950D-0598-FE3F-562E1A11D537}"/>
              </a:ext>
            </a:extLst>
          </p:cNvPr>
          <p:cNvSpPr>
            <a:spLocks/>
          </p:cNvSpPr>
          <p:nvPr/>
        </p:nvSpPr>
        <p:spPr bwMode="auto">
          <a:xfrm>
            <a:off x="152400" y="2514600"/>
            <a:ext cx="2895600" cy="2209800"/>
          </a:xfrm>
          <a:prstGeom prst="accentBorderCallout1">
            <a:avLst>
              <a:gd name="adj1" fmla="val 5171"/>
              <a:gd name="adj2" fmla="val 102630"/>
              <a:gd name="adj3" fmla="val -42528"/>
              <a:gd name="adj4" fmla="val 139088"/>
            </a:avLst>
          </a:prstGeom>
          <a:solidFill>
            <a:schemeClr val="accent1"/>
          </a:solidFill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/>
              <a:t>‘Implantation des lieux de culte musulman (mosquée ou salle de prière) en France, par département, fin 1999. Source: ministère de l’intérieur, CSA.’</a:t>
            </a:r>
            <a:r>
              <a:rPr lang="en-US" altLang="en-US"/>
              <a:t> </a:t>
            </a:r>
          </a:p>
        </p:txBody>
      </p:sp>
      <p:sp>
        <p:nvSpPr>
          <p:cNvPr id="4101" name="AutoShape 11">
            <a:extLst>
              <a:ext uri="{FF2B5EF4-FFF2-40B4-BE49-F238E27FC236}">
                <a16:creationId xmlns:a16="http://schemas.microsoft.com/office/drawing/2014/main" id="{1628C065-8730-ABCF-E7EF-A3D76C724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2549422">
            <a:off x="3863975" y="1458913"/>
            <a:ext cx="304800" cy="542925"/>
          </a:xfrm>
          <a:prstGeom prst="upArrow">
            <a:avLst>
              <a:gd name="adj1" fmla="val 50000"/>
              <a:gd name="adj2" fmla="val 445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1170E3BD-162A-3B7F-E80F-FD797435C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96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rPr>
              <a:t>1.700 lieux de culte musulmans (mosqu</a:t>
            </a:r>
            <a:r>
              <a:rPr lang="fr-FR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rPr>
              <a:t>ées et salles de pri</a:t>
            </a: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rPr>
              <a:t>ère)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5CA293-9F0C-0AB9-7BE8-B01E9556F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fontAlgn="base" hangingPunct="1"/>
            <a:r>
              <a:rPr lang="en-US" sz="6000" kern="12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PARTOUT!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218</Words>
  <Application>Microsoft Macintosh PowerPoint</Application>
  <PresentationFormat>On-screen Show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Arial Black</vt:lpstr>
      <vt:lpstr>Wingdings</vt:lpstr>
      <vt:lpstr>Default Design</vt:lpstr>
      <vt:lpstr>AMEL BENT</vt:lpstr>
      <vt:lpstr>MAGHREB </vt:lpstr>
      <vt:lpstr>PARTOUT! </vt:lpstr>
    </vt:vector>
  </TitlesOfParts>
  <Company>cd grafix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Ty Evans</dc:creator>
  <cp:lastModifiedBy>Maschino, Tyler</cp:lastModifiedBy>
  <cp:revision>9</cp:revision>
  <dcterms:created xsi:type="dcterms:W3CDTF">2007-06-24T02:50:36Z</dcterms:created>
  <dcterms:modified xsi:type="dcterms:W3CDTF">2023-10-03T19:01:45Z</dcterms:modified>
</cp:coreProperties>
</file>