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notesMasterIdLst>
    <p:notesMasterId r:id="rId32"/>
  </p:notesMasterIdLst>
  <p:sldIdLst>
    <p:sldId id="257" r:id="rId2"/>
    <p:sldId id="282" r:id="rId3"/>
    <p:sldId id="258" r:id="rId4"/>
    <p:sldId id="259" r:id="rId5"/>
    <p:sldId id="261" r:id="rId6"/>
    <p:sldId id="262" r:id="rId7"/>
    <p:sldId id="263" r:id="rId8"/>
    <p:sldId id="264" r:id="rId9"/>
    <p:sldId id="268" r:id="rId10"/>
    <p:sldId id="270" r:id="rId11"/>
    <p:sldId id="271" r:id="rId12"/>
    <p:sldId id="272" r:id="rId13"/>
    <p:sldId id="273" r:id="rId14"/>
    <p:sldId id="276" r:id="rId15"/>
    <p:sldId id="280" r:id="rId16"/>
    <p:sldId id="288" r:id="rId17"/>
    <p:sldId id="296" r:id="rId18"/>
    <p:sldId id="293" r:id="rId19"/>
    <p:sldId id="297" r:id="rId20"/>
    <p:sldId id="295" r:id="rId21"/>
    <p:sldId id="294" r:id="rId22"/>
    <p:sldId id="290" r:id="rId23"/>
    <p:sldId id="291" r:id="rId24"/>
    <p:sldId id="292" r:id="rId25"/>
    <p:sldId id="287" r:id="rId26"/>
    <p:sldId id="281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8"/>
    <p:restoredTop sz="86395"/>
  </p:normalViewPr>
  <p:slideViewPr>
    <p:cSldViewPr>
      <p:cViewPr varScale="1">
        <p:scale>
          <a:sx n="107" d="100"/>
          <a:sy n="107" d="100"/>
        </p:scale>
        <p:origin x="184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4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B0CC7-CCCE-7046-A995-E20289EA0427}" type="datetimeFigureOut">
              <a:rPr lang="en-US" smtClean="0"/>
              <a:t>10/2/23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FD405-0AA5-1246-8F6A-C4EE87586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6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FD405-0AA5-1246-8F6A-C4EE87586B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97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FD405-0AA5-1246-8F6A-C4EE87586B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44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FD405-0AA5-1246-8F6A-C4EE87586B0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80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FD405-0AA5-1246-8F6A-C4EE87586B0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58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FD405-0AA5-1246-8F6A-C4EE87586B0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91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FD405-0AA5-1246-8F6A-C4EE87586B0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78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5976C-6DC3-F4B4-C771-031FF7B96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1D27A-6A9D-E46A-ECB4-4C4840227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43335-0499-7C33-60D3-E74C33BD7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ECBAF-F4A0-10D6-BDD2-2CF059FB1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5C2E5-2A3B-9A6A-3BBC-EE60D1D30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8DB05A-4E1F-1E47-9C7A-569DC17F41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373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10D3D-FA08-9202-87A1-01F4D0FCE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685358-FE9F-2DC4-8F46-F4CEB8583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20525-BBC3-CAEA-B0CA-9122A99DA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ABC8B-E94C-9950-DBFD-AD1E099FB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78BB8-FD13-B581-5287-69C2E5634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FE2D3-F924-DA41-8703-66728798AF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540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FA244B-7578-F091-421C-9F7FE2F0D5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D1EDF4-C429-8BE5-766B-3188164CB4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9E5E6-9DC9-3918-1CD0-432C83C5C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3BB16-DB6E-B5DF-3D15-2EA7B48E5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EC1D6-572E-B531-88F4-8D6B70661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EBB3E-038B-EB4A-8953-9301054824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0039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D25E9-887B-4BA2-AE69-8B34EABE9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5D4E9-55BE-DFE5-7178-703678CE0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54457-C580-D5B7-35FF-7F3493DED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D98BB-2108-D982-FA29-88CA70647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06AC1-9151-48FD-291B-A2674A2C9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E0A23-72FC-124D-8657-F49B16EDE7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1867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430E0-48C5-8FF0-646D-8BF3BC9F9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67021-5DD0-A0FC-C34D-D79940D3A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B0EAE-5701-FC16-B724-9AE4A1E8F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0547B-548D-7D6A-C598-6AF64E0CE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6A330-BA04-BC13-91AD-7F391ACF7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0BAF5-CD0F-B14A-BA33-60DA5497D0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197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FCE11-57F6-8067-216B-7E0B00DE4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912F5-AA9B-E77C-CBA2-2FD3329EB0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DCB42D-9E7C-FDE0-F0C2-A7CC1AED5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98E90E-30E7-9B35-0747-0423C65E8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F7C26-81CC-9E5B-2D09-B34D71BF6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751C9F-2E13-089B-B026-EF68E940D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70C12-677A-774E-B171-0E93C4EC98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577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F2200-1B6E-A3B3-B13E-BA1F5CC03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643D3-BC6F-63AC-0AA8-0FCAC3476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E2C332-99F8-03DB-D0ED-CC74599307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6CD990-66A0-4D09-D9DC-0FD6B3717F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CA2C65-5AF5-37FE-105E-E98AFDE568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ED0A99-97B6-A764-C2F5-45FA8A777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CA7881-F337-16E9-22DF-199BB451F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AE4A5A-CA52-CBB3-DE7F-A7D377333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22536-7FA3-914D-B026-6093BD0912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436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341E5-7931-CA1A-C603-26E0CE3DC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6661AB-BA39-661D-827D-A2C705FCC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035EEB-DBD0-946E-F13E-60A3E5D83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C24AA9-CC8D-374E-121D-28442B419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B949C-1055-D144-89F8-4163B7C3D4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5784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A88C8F-F851-9C23-A1E9-BE3AB09BB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493BE1-D1EF-73B0-00C7-CA1FB16AF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FB6B1-F368-6E81-F894-D0E904F25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D763D-B8BF-D44C-8717-63916C7615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71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B4D11-8A98-C167-A03C-587429ACF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47D48-5DD7-183D-CACA-5E6E6F82F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420C6-345C-7503-53F4-CF037716A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71A4FF-75B1-DADD-2BEA-20D276918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E34955-631A-8082-FDE2-B87931194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8BF5F-7EEE-BF9F-8B8B-F2733D001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0D0D0-64E0-9044-A70C-0635595045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83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56613-DDAB-822D-431B-FE4013205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ED7F76-C7A9-22AA-3AAC-2D4895CE07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AFE540-1FB6-269D-AAFA-C6BEAD3C9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FE7ED9-308F-F3E9-2856-58AF01D77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5D0053-E940-D7E1-4DF1-F6D699C51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4C32C4-B5B3-5889-A570-FD83257C3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0031F-7C90-D649-BC04-41CDBCC52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5766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2BA6A58-4697-D761-8490-13E1761C0C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33CB22F-1D31-555E-2496-5F3DB4F7A2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6609904-D56D-DB2A-876B-827A9976363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49F469E-2063-F7E2-2676-7B56D5E02C4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AEA80B6-1A6A-9D3C-B60B-3BC019E2DDB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478B857-CF7F-594A-883A-4866CF0FF52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file:///E:/New%20Folder/Fasnacht%202001/drum%20corp.m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E:/New%20Folder/Fasnacht%202001/wandering%20musicians.mpg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D287C20-912C-9113-4F2F-9B4C451BA2D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762000"/>
            <a:ext cx="7772400" cy="1470025"/>
          </a:xfrm>
        </p:spPr>
        <p:txBody>
          <a:bodyPr anchor="ctr"/>
          <a:lstStyle/>
          <a:p>
            <a:r>
              <a:rPr lang="en-US" altLang="en-US" sz="4400" dirty="0">
                <a:solidFill>
                  <a:schemeClr val="tx1"/>
                </a:solidFill>
                <a:latin typeface="Arial Black" panose="020B0604020202020204" pitchFamily="34" charset="0"/>
              </a:rPr>
              <a:t>Switzerland: </a:t>
            </a:r>
            <a:br>
              <a:rPr lang="en-US" altLang="en-US" sz="4400" dirty="0">
                <a:solidFill>
                  <a:schemeClr val="tx1"/>
                </a:solidFill>
                <a:latin typeface="Arial Black" panose="020B0604020202020204" pitchFamily="34" charset="0"/>
              </a:rPr>
            </a:br>
            <a:r>
              <a:rPr lang="en-US" altLang="en-US" sz="4400" dirty="0">
                <a:solidFill>
                  <a:schemeClr val="tx1"/>
                </a:solidFill>
                <a:latin typeface="Arial Black" panose="020B0604020202020204" pitchFamily="34" charset="0"/>
              </a:rPr>
              <a:t>The Heart of it All</a:t>
            </a:r>
          </a:p>
        </p:txBody>
      </p:sp>
      <p:pic>
        <p:nvPicPr>
          <p:cNvPr id="3075" name="Picture 3" descr="Image Preview">
            <a:extLst>
              <a:ext uri="{FF2B5EF4-FFF2-40B4-BE49-F238E27FC236}">
                <a16:creationId xmlns:a16="http://schemas.microsoft.com/office/drawing/2014/main" id="{BE8CF6CE-2445-9D64-464E-B9128107B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90800"/>
            <a:ext cx="3352800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CB6006D-444B-79BE-3CED-03A9C2A0C2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Gruyere, Switzerland</a:t>
            </a:r>
          </a:p>
        </p:txBody>
      </p:sp>
      <p:pic>
        <p:nvPicPr>
          <p:cNvPr id="16387" name="Picture 3" descr="A group of people walking on a street with Kedarnath Temple in the background.">
            <a:extLst>
              <a:ext uri="{FF2B5EF4-FFF2-40B4-BE49-F238E27FC236}">
                <a16:creationId xmlns:a16="http://schemas.microsoft.com/office/drawing/2014/main" id="{8D75EFEA-7D9D-A234-CFCD-E2221EAFD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61976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DC16315-5476-C44C-DAEA-BED7CB674B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chemeClr val="bg1"/>
                </a:solidFill>
              </a:rPr>
              <a:t>Vineyards in Montreux, Switzerland</a:t>
            </a:r>
          </a:p>
        </p:txBody>
      </p:sp>
      <p:pic>
        <p:nvPicPr>
          <p:cNvPr id="17411" name="Picture 3" descr="A green field with trees and a house.">
            <a:extLst>
              <a:ext uri="{FF2B5EF4-FFF2-40B4-BE49-F238E27FC236}">
                <a16:creationId xmlns:a16="http://schemas.microsoft.com/office/drawing/2014/main" id="{2794637C-A461-6B2C-17B7-3D9B6D0C2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50292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0D80117-ED0B-E9EF-C7EF-34D1C0ED93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solidFill>
                  <a:schemeClr val="bg1"/>
                </a:solidFill>
              </a:rPr>
              <a:t>Regoldswil</a:t>
            </a:r>
            <a:r>
              <a:rPr lang="en-US" altLang="en-US" dirty="0">
                <a:solidFill>
                  <a:schemeClr val="bg1"/>
                </a:solidFill>
              </a:rPr>
              <a:t>, Switzerland</a:t>
            </a:r>
          </a:p>
        </p:txBody>
      </p:sp>
      <p:pic>
        <p:nvPicPr>
          <p:cNvPr id="18435" name="Picture 3" descr="A cow standing behind a fence.">
            <a:extLst>
              <a:ext uri="{FF2B5EF4-FFF2-40B4-BE49-F238E27FC236}">
                <a16:creationId xmlns:a16="http://schemas.microsoft.com/office/drawing/2014/main" id="{1854D695-B6CE-A071-FDDC-60FC3AF23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708660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DDE769A-A033-5CE1-125B-BEC496C39A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chemeClr val="bg1"/>
                </a:solidFill>
              </a:rPr>
              <a:t>Farming in the Swiss countryside</a:t>
            </a:r>
          </a:p>
        </p:txBody>
      </p:sp>
      <p:pic>
        <p:nvPicPr>
          <p:cNvPr id="19459" name="Picture 3" descr="A group of horses grazing on a green field.">
            <a:extLst>
              <a:ext uri="{FF2B5EF4-FFF2-40B4-BE49-F238E27FC236}">
                <a16:creationId xmlns:a16="http://schemas.microsoft.com/office/drawing/2014/main" id="{A8E266EF-933A-B1B2-3461-3BE3AFB6D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A snowy mountain with trees in the background.">
            <a:extLst>
              <a:ext uri="{FF2B5EF4-FFF2-40B4-BE49-F238E27FC236}">
                <a16:creationId xmlns:a16="http://schemas.microsoft.com/office/drawing/2014/main" id="{65E99FD8-1F14-B3D4-A408-D7619D977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292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Rectangle 3">
            <a:extLst>
              <a:ext uri="{FF2B5EF4-FFF2-40B4-BE49-F238E27FC236}">
                <a16:creationId xmlns:a16="http://schemas.microsoft.com/office/drawing/2014/main" id="{EBA9D920-3E65-F2C8-466E-4C5F6B9012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0" y="304800"/>
            <a:ext cx="3505200" cy="2239963"/>
          </a:xfrm>
        </p:spPr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 Interlocken, Switzerland</a:t>
            </a:r>
          </a:p>
        </p:txBody>
      </p:sp>
      <p:pic>
        <p:nvPicPr>
          <p:cNvPr id="22532" name="Picture 4" descr="A river with a bridge and a building.">
            <a:extLst>
              <a:ext uri="{FF2B5EF4-FFF2-40B4-BE49-F238E27FC236}">
                <a16:creationId xmlns:a16="http://schemas.microsoft.com/office/drawing/2014/main" id="{201BF452-518D-DF58-CB00-A66DC3AD9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686050"/>
            <a:ext cx="556260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4D84776-BF37-377C-E815-6F5EF49F83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The Alps</a:t>
            </a:r>
          </a:p>
        </p:txBody>
      </p:sp>
      <p:pic>
        <p:nvPicPr>
          <p:cNvPr id="26627" name="Picture 3" descr="A snowy mountain range with clouds.">
            <a:extLst>
              <a:ext uri="{FF2B5EF4-FFF2-40B4-BE49-F238E27FC236}">
                <a16:creationId xmlns:a16="http://schemas.microsoft.com/office/drawing/2014/main" id="{E71590D8-2C87-D1D8-5816-F3C4C3E21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49E41A33-487A-480E-DFA0-A58C82A357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Switzerland’s Neutrality: </a:t>
            </a:r>
            <a:br>
              <a:rPr lang="en-US" altLang="en-US" sz="4000" dirty="0"/>
            </a:br>
            <a:r>
              <a:rPr lang="en-US" altLang="en-US" sz="4000" dirty="0"/>
              <a:t>The Heart of the Matter</a:t>
            </a:r>
          </a:p>
        </p:txBody>
      </p:sp>
      <p:pic>
        <p:nvPicPr>
          <p:cNvPr id="35845" name="Picture 5" descr="A map of europe with different countries/regions.">
            <a:extLst>
              <a:ext uri="{FF2B5EF4-FFF2-40B4-BE49-F238E27FC236}">
                <a16:creationId xmlns:a16="http://schemas.microsoft.com/office/drawing/2014/main" id="{3E6B1DE1-62A2-6656-906A-568E650DA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33563"/>
            <a:ext cx="5029200" cy="376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85B3B0A6-B9C5-6E5C-9087-FCC6A85B5E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en-US" altLang="en-US" dirty="0"/>
              <a:t>How is this neutral?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A mural of a religious figure.">
            <a:extLst>
              <a:ext uri="{FF2B5EF4-FFF2-40B4-BE49-F238E27FC236}">
                <a16:creationId xmlns:a16="http://schemas.microsoft.com/office/drawing/2014/main" id="{8216DEB7-2086-0B93-E687-EC6AE50BF0B5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04788"/>
            <a:ext cx="8686800" cy="6515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F95E99-88EC-1D65-981C-E67D66C2C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3" name="Picture 7" descr="A person sitting in front of a statue.">
            <a:extLst>
              <a:ext uri="{FF2B5EF4-FFF2-40B4-BE49-F238E27FC236}">
                <a16:creationId xmlns:a16="http://schemas.microsoft.com/office/drawing/2014/main" id="{9C3495A4-3B70-2F27-BED6-A4FD9B926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433388"/>
            <a:ext cx="4629150" cy="599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55446F-644B-0362-C23D-EC2170221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Swiss</a:t>
            </a:r>
            <a:r>
              <a:rPr lang="en-US" baseline="0" dirty="0"/>
              <a:t> Neutrality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CE021AFC-471A-81A7-7B8A-E4A6820A96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chemeClr val="tx1"/>
                </a:solidFill>
              </a:rPr>
              <a:t>Switzerland: The Heart of the Alps</a:t>
            </a:r>
            <a:r>
              <a:rPr lang="en-US" altLang="en-US" sz="400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29705" name="Picture 9" descr="A map of switzerland with black text.">
            <a:extLst>
              <a:ext uri="{FF2B5EF4-FFF2-40B4-BE49-F238E27FC236}">
                <a16:creationId xmlns:a16="http://schemas.microsoft.com/office/drawing/2014/main" id="{8D9891B5-00C0-470E-111F-B1EED3FB0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33600"/>
            <a:ext cx="471487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 descr="Swiss flag with a red square with a white cross.">
            <a:extLst>
              <a:ext uri="{FF2B5EF4-FFF2-40B4-BE49-F238E27FC236}">
                <a16:creationId xmlns:a16="http://schemas.microsoft.com/office/drawing/2014/main" id="{16D1A250-DEB3-15C4-D542-5ED326E77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8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FD0941-D45D-AF50-2E47-E6F35F605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Swiss Flag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1F3DBBC-56E8-A3AB-1E87-D103086A48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chemeClr val="tx1"/>
                </a:solidFill>
              </a:rPr>
              <a:t>Switzerland’s Global Relations:</a:t>
            </a:r>
            <a:br>
              <a:rPr lang="en-US" altLang="en-US" sz="4000" dirty="0">
                <a:solidFill>
                  <a:schemeClr val="tx1"/>
                </a:solidFill>
              </a:rPr>
            </a:br>
            <a:r>
              <a:rPr lang="en-US" altLang="en-US" sz="4000" dirty="0">
                <a:solidFill>
                  <a:schemeClr val="tx1"/>
                </a:solidFill>
              </a:rPr>
              <a:t>The Heart of Peace</a:t>
            </a:r>
          </a:p>
        </p:txBody>
      </p:sp>
      <p:pic>
        <p:nvPicPr>
          <p:cNvPr id="41989" name="Picture 5" descr="A close-up of a knot.">
            <a:extLst>
              <a:ext uri="{FF2B5EF4-FFF2-40B4-BE49-F238E27FC236}">
                <a16:creationId xmlns:a16="http://schemas.microsoft.com/office/drawing/2014/main" id="{AABF033F-C2B1-7E46-7C9C-BEE049829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0"/>
            <a:ext cx="346075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A2E731B1-EB1D-1723-F623-52F2BE2980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5486400"/>
            <a:ext cx="8229600" cy="1143000"/>
          </a:xfrm>
        </p:spPr>
        <p:txBody>
          <a:bodyPr/>
          <a:lstStyle/>
          <a:p>
            <a:r>
              <a:rPr lang="en-US" altLang="en-US" sz="4000">
                <a:solidFill>
                  <a:schemeClr val="bg1"/>
                </a:solidFill>
              </a:rPr>
              <a:t>"Are Swiss sons to be sacrificed in other people's affairs?"</a:t>
            </a:r>
            <a:r>
              <a:rPr lang="en-US" altLang="en-US" sz="4000"/>
              <a:t> </a:t>
            </a:r>
          </a:p>
        </p:txBody>
      </p:sp>
      <p:pic>
        <p:nvPicPr>
          <p:cNvPr id="37892" name="Picture 4" descr="&quot;Are Swiss sons to be sacrified in other people's affairs?&quot; asked this poster in a 2001 referendum campaign on the future role of Swiss troops, in a conscious reference to the expression used by Nicholas of Flüe in the 15th century.">
            <a:extLst>
              <a:ext uri="{FF2B5EF4-FFF2-40B4-BE49-F238E27FC236}">
                <a16:creationId xmlns:a16="http://schemas.microsoft.com/office/drawing/2014/main" id="{1A00B13A-5025-EC95-9927-A9AD3F0D2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"/>
            <a:ext cx="35623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0B6A3608-27E6-F871-A7AB-624178DC1E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Swiss stamp 2002</a:t>
            </a:r>
          </a:p>
        </p:txBody>
      </p:sp>
      <p:pic>
        <p:nvPicPr>
          <p:cNvPr id="38916" name="Picture 4" descr="The Swiss Post Office issued a special stamp to mark the country's official entry into the UN on September 10th 2002.">
            <a:extLst>
              <a:ext uri="{FF2B5EF4-FFF2-40B4-BE49-F238E27FC236}">
                <a16:creationId xmlns:a16="http://schemas.microsoft.com/office/drawing/2014/main" id="{02730892-3B12-F5B8-96A8-226E2635A01C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752600"/>
            <a:ext cx="5562600" cy="4672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4530CC65-1EAE-0E27-D077-5AC69AEADCA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Swiss t-shirt design</a:t>
            </a:r>
          </a:p>
        </p:txBody>
      </p:sp>
      <p:pic>
        <p:nvPicPr>
          <p:cNvPr id="39940" name="Picture 4">
            <a:extLst>
              <a:ext uri="{FF2B5EF4-FFF2-40B4-BE49-F238E27FC236}">
                <a16:creationId xmlns:a16="http://schemas.microsoft.com/office/drawing/2014/main" id="{9861C426-FCCD-6BF7-923C-D5839D3D1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838200"/>
            <a:ext cx="5257800" cy="525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1C57ACD3-0EF1-2B63-3CAA-36A5DC7D13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chemeClr val="tx1"/>
                </a:solidFill>
              </a:rPr>
              <a:t>Switzerland: </a:t>
            </a:r>
            <a:r>
              <a:rPr lang="en-US" altLang="en-US" sz="3600">
                <a:solidFill>
                  <a:schemeClr val="tx1"/>
                </a:solidFill>
              </a:rPr>
              <a:t>The Heart of the People</a:t>
            </a:r>
          </a:p>
        </p:txBody>
      </p:sp>
      <p:pic>
        <p:nvPicPr>
          <p:cNvPr id="34820" name="Picture 4" descr="Patriotic vegetable display, Biel">
            <a:extLst>
              <a:ext uri="{FF2B5EF4-FFF2-40B4-BE49-F238E27FC236}">
                <a16:creationId xmlns:a16="http://schemas.microsoft.com/office/drawing/2014/main" id="{97F22F65-B8CB-EA68-5264-292BBC50B7B7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2178050"/>
            <a:ext cx="5715000" cy="3240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508DFC41-4CDC-4806-0BE9-E330D8611A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Roman Ruins in Switzerland</a:t>
            </a:r>
          </a:p>
        </p:txBody>
      </p:sp>
      <p:pic>
        <p:nvPicPr>
          <p:cNvPr id="27651" name="Picture 3" descr="A person standing in front of a wall.">
            <a:extLst>
              <a:ext uri="{FF2B5EF4-FFF2-40B4-BE49-F238E27FC236}">
                <a16:creationId xmlns:a16="http://schemas.microsoft.com/office/drawing/2014/main" id="{CBC8F2F0-2023-6431-7B5E-2E231040A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924800" cy="518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C6A6279B-5E59-E7D4-1C10-8AF0E70344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The Bears of Berne</a:t>
            </a:r>
          </a:p>
        </p:txBody>
      </p:sp>
      <p:pic>
        <p:nvPicPr>
          <p:cNvPr id="30723" name="Picture 3" descr="A couple of bears in a zoo exhibit.">
            <a:extLst>
              <a:ext uri="{FF2B5EF4-FFF2-40B4-BE49-F238E27FC236}">
                <a16:creationId xmlns:a16="http://schemas.microsoft.com/office/drawing/2014/main" id="{F3B13EA1-39C7-AA34-4AF8-EA9ABD76C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556260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FA7DE1E-F580-E8D5-71E6-2CC75A3A02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Fasnacht</a:t>
            </a:r>
          </a:p>
        </p:txBody>
      </p:sp>
      <p:pic>
        <p:nvPicPr>
          <p:cNvPr id="31747" name="Picture 3" descr="A group of people wearing masks walking down a street.">
            <a:extLst>
              <a:ext uri="{FF2B5EF4-FFF2-40B4-BE49-F238E27FC236}">
                <a16:creationId xmlns:a16="http://schemas.microsoft.com/office/drawing/2014/main" id="{2FAF25AA-669C-A942-E3F2-926CF0422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Text Box 4">
            <a:extLst>
              <a:ext uri="{FF2B5EF4-FFF2-40B4-BE49-F238E27FC236}">
                <a16:creationId xmlns:a16="http://schemas.microsoft.com/office/drawing/2014/main" id="{34CC1B43-5BC4-60C5-A9B6-E09D5E8E0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5925" y="1712913"/>
            <a:ext cx="857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1"/>
                </a:solidFill>
                <a:hlinkClick r:id="rId3" action="ppaction://hlinkfile"/>
              </a:rPr>
              <a:t>Drums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1749" name="Text Box 5">
            <a:hlinkClick r:id="rId4" action="ppaction://hlinkfile"/>
            <a:extLst>
              <a:ext uri="{FF2B5EF4-FFF2-40B4-BE49-F238E27FC236}">
                <a16:creationId xmlns:a16="http://schemas.microsoft.com/office/drawing/2014/main" id="{18966FF7-8AE2-8453-FFEA-3DFA7AA3A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2743200"/>
            <a:ext cx="236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chemeClr val="bg1"/>
                </a:solidFill>
              </a:rPr>
              <a:t>Wandering musicians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812C778-7598-47FA-5FB4-ED4AF28784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British Lantern</a:t>
            </a:r>
          </a:p>
        </p:txBody>
      </p:sp>
      <p:pic>
        <p:nvPicPr>
          <p:cNvPr id="32771" name="Picture 3" descr="A large box with a flag on it.">
            <a:extLst>
              <a:ext uri="{FF2B5EF4-FFF2-40B4-BE49-F238E27FC236}">
                <a16:creationId xmlns:a16="http://schemas.microsoft.com/office/drawing/2014/main" id="{2427FE6B-AFA7-C33F-248A-8B81523AE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01980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C0194E5-8FF4-2ADD-9F11-59CB0CB9D0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Zurich</a:t>
            </a:r>
          </a:p>
        </p:txBody>
      </p:sp>
      <p:pic>
        <p:nvPicPr>
          <p:cNvPr id="4099" name="Picture 3" descr="Zurich, Switzerland">
            <a:extLst>
              <a:ext uri="{FF2B5EF4-FFF2-40B4-BE49-F238E27FC236}">
                <a16:creationId xmlns:a16="http://schemas.microsoft.com/office/drawing/2014/main" id="{B7C8137D-A310-623E-1369-34B17E45B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629400" cy="454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220F748-DE7A-8DF3-D693-B39511A185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A Clique</a:t>
            </a:r>
          </a:p>
        </p:txBody>
      </p:sp>
      <p:pic>
        <p:nvPicPr>
          <p:cNvPr id="33795" name="Picture 3" descr="A group of people in clothing.">
            <a:extLst>
              <a:ext uri="{FF2B5EF4-FFF2-40B4-BE49-F238E27FC236}">
                <a16:creationId xmlns:a16="http://schemas.microsoft.com/office/drawing/2014/main" id="{61F9F5E4-5BB7-B912-6D90-6C2058D3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66294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174E663-0220-7157-23C6-F9551AA518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Berne, the capital of Switzerland</a:t>
            </a:r>
          </a:p>
        </p:txBody>
      </p:sp>
      <p:pic>
        <p:nvPicPr>
          <p:cNvPr id="5123" name="Picture 3" descr="A clock tower in a city.">
            <a:extLst>
              <a:ext uri="{FF2B5EF4-FFF2-40B4-BE49-F238E27FC236}">
                <a16:creationId xmlns:a16="http://schemas.microsoft.com/office/drawing/2014/main" id="{EEAB97C5-8AA0-AAFE-BE6E-DBAE8D80B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01980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DD1CD5D-E5A9-A7A8-BBB6-3BC5E672BB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chemeClr val="bg1"/>
                </a:solidFill>
              </a:rPr>
              <a:t>The medieval part of the city on the river Aare</a:t>
            </a:r>
          </a:p>
        </p:txBody>
      </p:sp>
      <p:pic>
        <p:nvPicPr>
          <p:cNvPr id="7171" name="Picture 3" descr="A river with a bridge and buildings.">
            <a:extLst>
              <a:ext uri="{FF2B5EF4-FFF2-40B4-BE49-F238E27FC236}">
                <a16:creationId xmlns:a16="http://schemas.microsoft.com/office/drawing/2014/main" id="{2C9BDB01-59B1-640E-1227-709F97303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07688F4-FC7A-4416-6294-ACDCBAD877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err="1">
                <a:solidFill>
                  <a:schemeClr val="bg1"/>
                </a:solidFill>
              </a:rPr>
              <a:t>Marketplatz</a:t>
            </a:r>
            <a:br>
              <a:rPr lang="en-US" altLang="en-US" sz="4000" dirty="0">
                <a:solidFill>
                  <a:schemeClr val="bg1"/>
                </a:solidFill>
              </a:rPr>
            </a:br>
            <a:r>
              <a:rPr lang="en-US" altLang="en-US" sz="4000" dirty="0">
                <a:solidFill>
                  <a:schemeClr val="bg1"/>
                </a:solidFill>
              </a:rPr>
              <a:t>Basel, Switzerland</a:t>
            </a:r>
          </a:p>
        </p:txBody>
      </p:sp>
      <p:pic>
        <p:nvPicPr>
          <p:cNvPr id="8195" name="Picture 3" descr="A market place with many stalls.">
            <a:extLst>
              <a:ext uri="{FF2B5EF4-FFF2-40B4-BE49-F238E27FC236}">
                <a16:creationId xmlns:a16="http://schemas.microsoft.com/office/drawing/2014/main" id="{A76FB09E-F5F6-8A3A-DF3B-30E3870A0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3914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7168CFE-D9D9-B507-B39C-8E03DCE723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76800" y="533400"/>
            <a:ext cx="3962400" cy="2392363"/>
          </a:xfrm>
        </p:spPr>
        <p:txBody>
          <a:bodyPr/>
          <a:lstStyle/>
          <a:p>
            <a:r>
              <a:rPr lang="en-US" altLang="en-US" sz="4000">
                <a:solidFill>
                  <a:schemeClr val="bg1"/>
                </a:solidFill>
              </a:rPr>
              <a:t>Spalentor Gate:  Entrance to the Altstadt (old city) in Basel</a:t>
            </a:r>
          </a:p>
        </p:txBody>
      </p:sp>
      <p:pic>
        <p:nvPicPr>
          <p:cNvPr id="9219" name="Picture 3" descr="Spalentor">
            <a:extLst>
              <a:ext uri="{FF2B5EF4-FFF2-40B4-BE49-F238E27FC236}">
                <a16:creationId xmlns:a16="http://schemas.microsoft.com/office/drawing/2014/main" id="{F6E393B5-F26D-5879-F81B-5413E84A2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4132263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8CB2EA4-ABD4-A30E-0B6F-3FC3A937CF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3716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Rathaus (government building)</a:t>
            </a:r>
          </a:p>
        </p:txBody>
      </p:sp>
      <p:pic>
        <p:nvPicPr>
          <p:cNvPr id="10243" name="Picture 3" descr="Image Preview">
            <a:extLst>
              <a:ext uri="{FF2B5EF4-FFF2-40B4-BE49-F238E27FC236}">
                <a16:creationId xmlns:a16="http://schemas.microsoft.com/office/drawing/2014/main" id="{F7125831-4FA0-CDA1-5C81-990ECE989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16050"/>
            <a:ext cx="7239000" cy="544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2B0571A-0D9B-67BB-1A69-F777B77E0E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Lucerne, Switzerland</a:t>
            </a:r>
          </a:p>
        </p:txBody>
      </p:sp>
      <p:pic>
        <p:nvPicPr>
          <p:cNvPr id="14339" name="Picture 3" descr="A building with a mural on the side.">
            <a:extLst>
              <a:ext uri="{FF2B5EF4-FFF2-40B4-BE49-F238E27FC236}">
                <a16:creationId xmlns:a16="http://schemas.microsoft.com/office/drawing/2014/main" id="{D9819FA3-A376-DC5B-7E0A-250FB3783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155</Words>
  <Application>Microsoft Macintosh PowerPoint</Application>
  <PresentationFormat>On-screen Show (4:3)</PresentationFormat>
  <Paragraphs>38</Paragraphs>
  <Slides>30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Arial Black</vt:lpstr>
      <vt:lpstr>Calibri</vt:lpstr>
      <vt:lpstr>Default Design</vt:lpstr>
      <vt:lpstr>Switzerland:  The Heart of it All</vt:lpstr>
      <vt:lpstr>Switzerland: The Heart of the Alps  </vt:lpstr>
      <vt:lpstr>Zurich</vt:lpstr>
      <vt:lpstr>Berne, the capital of Switzerland</vt:lpstr>
      <vt:lpstr>The medieval part of the city on the river Aare</vt:lpstr>
      <vt:lpstr>Marketplatz Basel, Switzerland</vt:lpstr>
      <vt:lpstr>Spalentor Gate:  Entrance to the Altstadt (old city) in Basel</vt:lpstr>
      <vt:lpstr>Rathaus (government building)</vt:lpstr>
      <vt:lpstr>Lucerne, Switzerland</vt:lpstr>
      <vt:lpstr>Gruyere, Switzerland</vt:lpstr>
      <vt:lpstr>Vineyards in Montreux, Switzerland</vt:lpstr>
      <vt:lpstr>Regoldswil, Switzerland</vt:lpstr>
      <vt:lpstr>Farming in the Swiss countryside</vt:lpstr>
      <vt:lpstr> Interlocken, Switzerland</vt:lpstr>
      <vt:lpstr>The Alps</vt:lpstr>
      <vt:lpstr>Switzerland’s Neutrality:  The Heart of the Matter</vt:lpstr>
      <vt:lpstr>How is this neutral? </vt:lpstr>
      <vt:lpstr>God</vt:lpstr>
      <vt:lpstr>Swiss Neutrality</vt:lpstr>
      <vt:lpstr>Swiss Flag</vt:lpstr>
      <vt:lpstr>Switzerland’s Global Relations: The Heart of Peace</vt:lpstr>
      <vt:lpstr>"Are Swiss sons to be sacrificed in other people's affairs?" </vt:lpstr>
      <vt:lpstr>Swiss stamp 2002</vt:lpstr>
      <vt:lpstr>Swiss t-shirt design</vt:lpstr>
      <vt:lpstr>Switzerland: The Heart of the People</vt:lpstr>
      <vt:lpstr>Roman Ruins in Switzerland</vt:lpstr>
      <vt:lpstr>The Bears of Berne</vt:lpstr>
      <vt:lpstr>Fasnacht</vt:lpstr>
      <vt:lpstr>British Lantern</vt:lpstr>
      <vt:lpstr>A Clique</vt:lpstr>
    </vt:vector>
  </TitlesOfParts>
  <Company>Carmel Clay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Switzerland:  The Heart of it All</dc:title>
  <dc:creator>egrau</dc:creator>
  <cp:lastModifiedBy>Maschino, Tyler</cp:lastModifiedBy>
  <cp:revision>6</cp:revision>
  <dcterms:created xsi:type="dcterms:W3CDTF">2006-11-05T22:54:55Z</dcterms:created>
  <dcterms:modified xsi:type="dcterms:W3CDTF">2023-10-02T20:07:04Z</dcterms:modified>
</cp:coreProperties>
</file>