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0"/>
  </p:notesMasterIdLst>
  <p:handoutMasterIdLst>
    <p:handoutMasterId r:id="rId2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p:cViewPr varScale="1">
        <p:scale>
          <a:sx n="121" d="100"/>
          <a:sy n="121" d="100"/>
        </p:scale>
        <p:origin x="5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84"/>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080B07D-0F48-6006-6D3F-2C3479EA77EF}"/>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9939" name="Rectangle 3">
            <a:extLst>
              <a:ext uri="{FF2B5EF4-FFF2-40B4-BE49-F238E27FC236}">
                <a16:creationId xmlns:a16="http://schemas.microsoft.com/office/drawing/2014/main" id="{1A2ED063-68DE-C9BE-3ADE-B199B137C76D}"/>
              </a:ext>
            </a:extLst>
          </p:cNvPr>
          <p:cNvSpPr>
            <a:spLocks noGrp="1" noChangeArrowheads="1"/>
          </p:cNvSpPr>
          <p:nvPr>
            <p:ph type="dt" sz="quarter"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39940" name="Rectangle 4">
            <a:extLst>
              <a:ext uri="{FF2B5EF4-FFF2-40B4-BE49-F238E27FC236}">
                <a16:creationId xmlns:a16="http://schemas.microsoft.com/office/drawing/2014/main" id="{5CE36B0A-44BB-8882-D1DE-83C3653AA7C8}"/>
              </a:ext>
            </a:extLst>
          </p:cNvPr>
          <p:cNvSpPr>
            <a:spLocks noGrp="1" noChangeArrowheads="1"/>
          </p:cNvSpPr>
          <p:nvPr>
            <p:ph type="ftr" sz="quarter" idx="2"/>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9941" name="Rectangle 5">
            <a:extLst>
              <a:ext uri="{FF2B5EF4-FFF2-40B4-BE49-F238E27FC236}">
                <a16:creationId xmlns:a16="http://schemas.microsoft.com/office/drawing/2014/main" id="{901378A1-DBFE-16E7-38D8-ED54BA9F015B}"/>
              </a:ext>
            </a:extLst>
          </p:cNvPr>
          <p:cNvSpPr>
            <a:spLocks noGrp="1" noChangeArrowheads="1"/>
          </p:cNvSpPr>
          <p:nvPr>
            <p:ph type="sldNum" sz="quarter" idx="3"/>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4172400-C10B-BC43-83F8-3A91D758D71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A5F8478-4691-A92F-6E4D-96DDB3FB28CC}"/>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7891" name="Rectangle 3">
            <a:extLst>
              <a:ext uri="{FF2B5EF4-FFF2-40B4-BE49-F238E27FC236}">
                <a16:creationId xmlns:a16="http://schemas.microsoft.com/office/drawing/2014/main" id="{D21EA7F1-2573-777F-CE7C-E395EFFAB8C5}"/>
              </a:ext>
            </a:extLst>
          </p:cNvPr>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37892" name="Rectangle 4">
            <a:extLst>
              <a:ext uri="{FF2B5EF4-FFF2-40B4-BE49-F238E27FC236}">
                <a16:creationId xmlns:a16="http://schemas.microsoft.com/office/drawing/2014/main" id="{3D54F13B-417B-B83C-67C9-604F42993BFF}"/>
              </a:ext>
            </a:extLst>
          </p:cNvPr>
          <p:cNvSpPr>
            <a:spLocks noRo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a:extLst>
              <a:ext uri="{FF2B5EF4-FFF2-40B4-BE49-F238E27FC236}">
                <a16:creationId xmlns:a16="http://schemas.microsoft.com/office/drawing/2014/main" id="{91465DF4-3F98-D35B-3496-608F2F9FBFB0}"/>
              </a:ext>
            </a:extLst>
          </p:cNvPr>
          <p:cNvSpPr>
            <a:spLocks noGrp="1" noChangeArrowheads="1"/>
          </p:cNvSpPr>
          <p:nvPr>
            <p:ph type="body" sz="quarter" idx="3"/>
          </p:nvPr>
        </p:nvSpPr>
        <p:spPr bwMode="auto">
          <a:xfrm>
            <a:off x="685800" y="4330700"/>
            <a:ext cx="54864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4" name="Rectangle 6">
            <a:extLst>
              <a:ext uri="{FF2B5EF4-FFF2-40B4-BE49-F238E27FC236}">
                <a16:creationId xmlns:a16="http://schemas.microsoft.com/office/drawing/2014/main" id="{23E85A24-12C6-19A2-22D4-023849F5F324}"/>
              </a:ext>
            </a:extLst>
          </p:cNvPr>
          <p:cNvSpPr>
            <a:spLocks noGrp="1" noChangeArrowheads="1"/>
          </p:cNvSpPr>
          <p:nvPr>
            <p:ph type="ftr" sz="quarter" idx="4"/>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7895" name="Rectangle 7">
            <a:extLst>
              <a:ext uri="{FF2B5EF4-FFF2-40B4-BE49-F238E27FC236}">
                <a16:creationId xmlns:a16="http://schemas.microsoft.com/office/drawing/2014/main" id="{4EB9C423-C50D-0BA3-E7AF-EA0512BB8832}"/>
              </a:ext>
            </a:extLst>
          </p:cNvPr>
          <p:cNvSpPr>
            <a:spLocks noGrp="1" noChangeArrowheads="1"/>
          </p:cNvSpPr>
          <p:nvPr>
            <p:ph type="sldNum" sz="quarter" idx="5"/>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4615DF7-5661-644A-86A1-408A25E9777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F8098B-C7D3-0EDB-3FA3-ED91B005323D}"/>
              </a:ext>
            </a:extLst>
          </p:cNvPr>
          <p:cNvSpPr>
            <a:spLocks noGrp="1" noChangeArrowheads="1"/>
          </p:cNvSpPr>
          <p:nvPr>
            <p:ph type="sldNum" sz="quarter" idx="5"/>
          </p:nvPr>
        </p:nvSpPr>
        <p:spPr>
          <a:ln/>
        </p:spPr>
        <p:txBody>
          <a:bodyPr/>
          <a:lstStyle/>
          <a:p>
            <a:fld id="{30ADE8A5-D26E-6C43-AF96-E077E59BE46F}" type="slidenum">
              <a:rPr lang="en-US" altLang="en-US"/>
              <a:pPr/>
              <a:t>1</a:t>
            </a:fld>
            <a:endParaRPr lang="en-US" altLang="en-US"/>
          </a:p>
        </p:txBody>
      </p:sp>
      <p:sp>
        <p:nvSpPr>
          <p:cNvPr id="38914" name="Rectangle 2">
            <a:extLst>
              <a:ext uri="{FF2B5EF4-FFF2-40B4-BE49-F238E27FC236}">
                <a16:creationId xmlns:a16="http://schemas.microsoft.com/office/drawing/2014/main" id="{F04EBF63-A25E-EE48-8CBE-9EB77F56CDE2}"/>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61436E34-5BFD-09D5-20C4-742A97A1B180}"/>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207F4D91-6D7F-B4A3-0F8A-223129EED489}"/>
              </a:ext>
            </a:extLst>
          </p:cNvPr>
          <p:cNvGrpSpPr>
            <a:grpSpLocks/>
          </p:cNvGrpSpPr>
          <p:nvPr/>
        </p:nvGrpSpPr>
        <p:grpSpPr bwMode="auto">
          <a:xfrm>
            <a:off x="0" y="0"/>
            <a:ext cx="9148763" cy="6851650"/>
            <a:chOff x="1" y="0"/>
            <a:chExt cx="5763" cy="4316"/>
          </a:xfrm>
        </p:grpSpPr>
        <p:sp>
          <p:nvSpPr>
            <p:cNvPr id="7171" name="Freeform 3">
              <a:extLst>
                <a:ext uri="{FF2B5EF4-FFF2-40B4-BE49-F238E27FC236}">
                  <a16:creationId xmlns:a16="http://schemas.microsoft.com/office/drawing/2014/main" id="{218E43E3-66AF-DB80-B666-9FDFDBA0A6CD}"/>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 name="Freeform 4">
              <a:extLst>
                <a:ext uri="{FF2B5EF4-FFF2-40B4-BE49-F238E27FC236}">
                  <a16:creationId xmlns:a16="http://schemas.microsoft.com/office/drawing/2014/main" id="{78401F85-F06F-C651-31DA-DBBFC800FB8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 name="Freeform 5">
              <a:extLst>
                <a:ext uri="{FF2B5EF4-FFF2-40B4-BE49-F238E27FC236}">
                  <a16:creationId xmlns:a16="http://schemas.microsoft.com/office/drawing/2014/main" id="{BAC460FD-9E17-9CE8-B29E-0582CFF7C43A}"/>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4" name="Group 6">
              <a:extLst>
                <a:ext uri="{FF2B5EF4-FFF2-40B4-BE49-F238E27FC236}">
                  <a16:creationId xmlns:a16="http://schemas.microsoft.com/office/drawing/2014/main" id="{FFB73B96-8F98-7ACC-D7B2-52EEBAAB7932}"/>
                </a:ext>
              </a:extLst>
            </p:cNvPr>
            <p:cNvGrpSpPr>
              <a:grpSpLocks/>
            </p:cNvGrpSpPr>
            <p:nvPr/>
          </p:nvGrpSpPr>
          <p:grpSpPr bwMode="auto">
            <a:xfrm>
              <a:off x="288" y="0"/>
              <a:ext cx="5098" cy="4316"/>
              <a:chOff x="288" y="0"/>
              <a:chExt cx="5098" cy="4316"/>
            </a:xfrm>
          </p:grpSpPr>
          <p:sp>
            <p:nvSpPr>
              <p:cNvPr id="7175" name="Freeform 7">
                <a:extLst>
                  <a:ext uri="{FF2B5EF4-FFF2-40B4-BE49-F238E27FC236}">
                    <a16:creationId xmlns:a16="http://schemas.microsoft.com/office/drawing/2014/main" id="{71B0CF8C-5D12-EF05-0A41-4A383CACF8BD}"/>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 name="Freeform 8">
                <a:extLst>
                  <a:ext uri="{FF2B5EF4-FFF2-40B4-BE49-F238E27FC236}">
                    <a16:creationId xmlns:a16="http://schemas.microsoft.com/office/drawing/2014/main" id="{ABBC0B6F-D86D-D201-26A9-4A68EB785FCC}"/>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9">
                <a:extLst>
                  <a:ext uri="{FF2B5EF4-FFF2-40B4-BE49-F238E27FC236}">
                    <a16:creationId xmlns:a16="http://schemas.microsoft.com/office/drawing/2014/main" id="{9EEB6553-6E03-6A34-4AD8-3CF3A750BD95}"/>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
                <a:extLst>
                  <a:ext uri="{FF2B5EF4-FFF2-40B4-BE49-F238E27FC236}">
                    <a16:creationId xmlns:a16="http://schemas.microsoft.com/office/drawing/2014/main" id="{FB9F4829-0052-00CF-3A94-084CD24644AC}"/>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11">
                <a:extLst>
                  <a:ext uri="{FF2B5EF4-FFF2-40B4-BE49-F238E27FC236}">
                    <a16:creationId xmlns:a16="http://schemas.microsoft.com/office/drawing/2014/main" id="{871F8D2D-3AAC-1881-BEC8-E3C08EE574F9}"/>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2">
                <a:extLst>
                  <a:ext uri="{FF2B5EF4-FFF2-40B4-BE49-F238E27FC236}">
                    <a16:creationId xmlns:a16="http://schemas.microsoft.com/office/drawing/2014/main" id="{CB9FB8EE-D17F-522D-4CD9-FA9C4C998966}"/>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3">
                <a:extLst>
                  <a:ext uri="{FF2B5EF4-FFF2-40B4-BE49-F238E27FC236}">
                    <a16:creationId xmlns:a16="http://schemas.microsoft.com/office/drawing/2014/main" id="{B58C41B8-41C8-51A1-47F8-82CB4B83C1CD}"/>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a:extLst>
                  <a:ext uri="{FF2B5EF4-FFF2-40B4-BE49-F238E27FC236}">
                    <a16:creationId xmlns:a16="http://schemas.microsoft.com/office/drawing/2014/main" id="{25ED8506-9E10-C0DD-E55B-39FAF5E0DCF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5">
                <a:extLst>
                  <a:ext uri="{FF2B5EF4-FFF2-40B4-BE49-F238E27FC236}">
                    <a16:creationId xmlns:a16="http://schemas.microsoft.com/office/drawing/2014/main" id="{0E82D8B8-D85E-3132-16BF-20A444C2791E}"/>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16">
                <a:extLst>
                  <a:ext uri="{FF2B5EF4-FFF2-40B4-BE49-F238E27FC236}">
                    <a16:creationId xmlns:a16="http://schemas.microsoft.com/office/drawing/2014/main" id="{9A5BCEB4-555F-0106-AB62-DA5B4D753B73}"/>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17">
                <a:extLst>
                  <a:ext uri="{FF2B5EF4-FFF2-40B4-BE49-F238E27FC236}">
                    <a16:creationId xmlns:a16="http://schemas.microsoft.com/office/drawing/2014/main" id="{54F7EDF7-03F9-9379-5B8A-92DDBDFD83DB}"/>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8">
                <a:extLst>
                  <a:ext uri="{FF2B5EF4-FFF2-40B4-BE49-F238E27FC236}">
                    <a16:creationId xmlns:a16="http://schemas.microsoft.com/office/drawing/2014/main" id="{D6B2C7C3-C2D4-C174-EFAA-31D1BE88CACC}"/>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19">
                <a:extLst>
                  <a:ext uri="{FF2B5EF4-FFF2-40B4-BE49-F238E27FC236}">
                    <a16:creationId xmlns:a16="http://schemas.microsoft.com/office/drawing/2014/main" id="{E60FC9B7-49A4-C419-429B-3692A4AEB225}"/>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88" name="Freeform 20">
              <a:extLst>
                <a:ext uri="{FF2B5EF4-FFF2-40B4-BE49-F238E27FC236}">
                  <a16:creationId xmlns:a16="http://schemas.microsoft.com/office/drawing/2014/main" id="{8DC1BE95-3705-95F7-C033-93CEBD720714}"/>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21">
              <a:extLst>
                <a:ext uri="{FF2B5EF4-FFF2-40B4-BE49-F238E27FC236}">
                  <a16:creationId xmlns:a16="http://schemas.microsoft.com/office/drawing/2014/main" id="{88475D33-FFD8-2A59-F4A6-D6A2835F72D1}"/>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22">
              <a:extLst>
                <a:ext uri="{FF2B5EF4-FFF2-40B4-BE49-F238E27FC236}">
                  <a16:creationId xmlns:a16="http://schemas.microsoft.com/office/drawing/2014/main" id="{88FE249E-5E98-EEC8-9CDF-7236FF51EFBB}"/>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23">
              <a:extLst>
                <a:ext uri="{FF2B5EF4-FFF2-40B4-BE49-F238E27FC236}">
                  <a16:creationId xmlns:a16="http://schemas.microsoft.com/office/drawing/2014/main" id="{A96B43A6-304A-40CB-2839-F47E0AA21CA8}"/>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24">
              <a:extLst>
                <a:ext uri="{FF2B5EF4-FFF2-40B4-BE49-F238E27FC236}">
                  <a16:creationId xmlns:a16="http://schemas.microsoft.com/office/drawing/2014/main" id="{1A19D341-F655-6BD9-A040-1B8A091F62D4}"/>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25">
              <a:extLst>
                <a:ext uri="{FF2B5EF4-FFF2-40B4-BE49-F238E27FC236}">
                  <a16:creationId xmlns:a16="http://schemas.microsoft.com/office/drawing/2014/main" id="{58FBEC68-E7B0-D509-20A2-AE2E8F17DA15}"/>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26">
              <a:extLst>
                <a:ext uri="{FF2B5EF4-FFF2-40B4-BE49-F238E27FC236}">
                  <a16:creationId xmlns:a16="http://schemas.microsoft.com/office/drawing/2014/main" id="{B9CFBFDC-4950-775E-C8FE-AEEE8822865B}"/>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27">
              <a:extLst>
                <a:ext uri="{FF2B5EF4-FFF2-40B4-BE49-F238E27FC236}">
                  <a16:creationId xmlns:a16="http://schemas.microsoft.com/office/drawing/2014/main" id="{3A5B3EC6-899F-26F6-4C40-0E4D202FEEC1}"/>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Line 28">
              <a:extLst>
                <a:ext uri="{FF2B5EF4-FFF2-40B4-BE49-F238E27FC236}">
                  <a16:creationId xmlns:a16="http://schemas.microsoft.com/office/drawing/2014/main" id="{EFD5930B-EE3F-FA04-1A72-81F9DFFD5B0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29">
              <a:extLst>
                <a:ext uri="{FF2B5EF4-FFF2-40B4-BE49-F238E27FC236}">
                  <a16:creationId xmlns:a16="http://schemas.microsoft.com/office/drawing/2014/main" id="{67D4DC6F-18E3-933E-8FE8-A55DA749BE4A}"/>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30">
              <a:extLst>
                <a:ext uri="{FF2B5EF4-FFF2-40B4-BE49-F238E27FC236}">
                  <a16:creationId xmlns:a16="http://schemas.microsoft.com/office/drawing/2014/main" id="{27840B12-A18D-ABA1-B3A1-9756D2FE8172}"/>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9" name="Group 31">
              <a:extLst>
                <a:ext uri="{FF2B5EF4-FFF2-40B4-BE49-F238E27FC236}">
                  <a16:creationId xmlns:a16="http://schemas.microsoft.com/office/drawing/2014/main" id="{0FD7846A-9862-AE3D-C5B4-45B368994A57}"/>
                </a:ext>
              </a:extLst>
            </p:cNvPr>
            <p:cNvGrpSpPr>
              <a:grpSpLocks/>
            </p:cNvGrpSpPr>
            <p:nvPr/>
          </p:nvGrpSpPr>
          <p:grpSpPr bwMode="auto">
            <a:xfrm>
              <a:off x="1" y="392"/>
              <a:ext cx="5758" cy="1571"/>
              <a:chOff x="1" y="392"/>
              <a:chExt cx="5758" cy="1571"/>
            </a:xfrm>
          </p:grpSpPr>
          <p:sp>
            <p:nvSpPr>
              <p:cNvPr id="7200" name="Line 32">
                <a:extLst>
                  <a:ext uri="{FF2B5EF4-FFF2-40B4-BE49-F238E27FC236}">
                    <a16:creationId xmlns:a16="http://schemas.microsoft.com/office/drawing/2014/main" id="{EB1B963C-719B-F882-2CA1-84C457BFF2DB}"/>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Line 33">
                <a:extLst>
                  <a:ext uri="{FF2B5EF4-FFF2-40B4-BE49-F238E27FC236}">
                    <a16:creationId xmlns:a16="http://schemas.microsoft.com/office/drawing/2014/main" id="{8861DF77-CD75-2190-027B-B05E0904C9FA}"/>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34">
                <a:extLst>
                  <a:ext uri="{FF2B5EF4-FFF2-40B4-BE49-F238E27FC236}">
                    <a16:creationId xmlns:a16="http://schemas.microsoft.com/office/drawing/2014/main" id="{3ED1963D-E65E-876E-0E97-7360A0B8CF0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3" name="Line 35">
                <a:extLst>
                  <a:ext uri="{FF2B5EF4-FFF2-40B4-BE49-F238E27FC236}">
                    <a16:creationId xmlns:a16="http://schemas.microsoft.com/office/drawing/2014/main" id="{D6BF1674-7FF2-5D75-F490-6F6761D8DF77}"/>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Line 36">
                <a:extLst>
                  <a:ext uri="{FF2B5EF4-FFF2-40B4-BE49-F238E27FC236}">
                    <a16:creationId xmlns:a16="http://schemas.microsoft.com/office/drawing/2014/main" id="{9D1C01D7-7DBA-90FA-1490-D25E8A80D8FA}"/>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05" name="Line 37">
              <a:extLst>
                <a:ext uri="{FF2B5EF4-FFF2-40B4-BE49-F238E27FC236}">
                  <a16:creationId xmlns:a16="http://schemas.microsoft.com/office/drawing/2014/main" id="{F54BF0AD-1E12-F90A-5BB2-701632A01A19}"/>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6" name="Line 38">
              <a:extLst>
                <a:ext uri="{FF2B5EF4-FFF2-40B4-BE49-F238E27FC236}">
                  <a16:creationId xmlns:a16="http://schemas.microsoft.com/office/drawing/2014/main" id="{4BE13AE0-AD9E-CDE5-FD07-A90360594EA8}"/>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07" name="Rectangle 39">
            <a:extLst>
              <a:ext uri="{FF2B5EF4-FFF2-40B4-BE49-F238E27FC236}">
                <a16:creationId xmlns:a16="http://schemas.microsoft.com/office/drawing/2014/main" id="{A6CC0026-9C13-F5B7-623D-C66C8718B550}"/>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7208" name="Rectangle 40">
            <a:extLst>
              <a:ext uri="{FF2B5EF4-FFF2-40B4-BE49-F238E27FC236}">
                <a16:creationId xmlns:a16="http://schemas.microsoft.com/office/drawing/2014/main" id="{39498CD9-27CB-6B53-33F5-4AB1E9E2DA3A}"/>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7209" name="Rectangle 41">
            <a:extLst>
              <a:ext uri="{FF2B5EF4-FFF2-40B4-BE49-F238E27FC236}">
                <a16:creationId xmlns:a16="http://schemas.microsoft.com/office/drawing/2014/main" id="{A5353410-99A2-1A5D-C232-465773618980}"/>
              </a:ext>
            </a:extLst>
          </p:cNvPr>
          <p:cNvSpPr>
            <a:spLocks noGrp="1" noChangeArrowheads="1"/>
          </p:cNvSpPr>
          <p:nvPr>
            <p:ph type="dt" sz="quarter" idx="2"/>
          </p:nvPr>
        </p:nvSpPr>
        <p:spPr/>
        <p:txBody>
          <a:bodyPr/>
          <a:lstStyle>
            <a:lvl1pPr>
              <a:defRPr/>
            </a:lvl1pPr>
          </a:lstStyle>
          <a:p>
            <a:endParaRPr lang="en-US" altLang="en-US"/>
          </a:p>
        </p:txBody>
      </p:sp>
      <p:sp>
        <p:nvSpPr>
          <p:cNvPr id="7210" name="Rectangle 42">
            <a:extLst>
              <a:ext uri="{FF2B5EF4-FFF2-40B4-BE49-F238E27FC236}">
                <a16:creationId xmlns:a16="http://schemas.microsoft.com/office/drawing/2014/main" id="{C80A8592-AB14-1AA0-3946-235FAB4630E9}"/>
              </a:ext>
            </a:extLst>
          </p:cNvPr>
          <p:cNvSpPr>
            <a:spLocks noGrp="1" noChangeArrowheads="1"/>
          </p:cNvSpPr>
          <p:nvPr>
            <p:ph type="ftr" sz="quarter" idx="3"/>
          </p:nvPr>
        </p:nvSpPr>
        <p:spPr/>
        <p:txBody>
          <a:bodyPr/>
          <a:lstStyle>
            <a:lvl1pPr>
              <a:defRPr/>
            </a:lvl1pPr>
          </a:lstStyle>
          <a:p>
            <a:endParaRPr lang="en-US" altLang="en-US"/>
          </a:p>
        </p:txBody>
      </p:sp>
      <p:sp>
        <p:nvSpPr>
          <p:cNvPr id="7211" name="Rectangle 43">
            <a:extLst>
              <a:ext uri="{FF2B5EF4-FFF2-40B4-BE49-F238E27FC236}">
                <a16:creationId xmlns:a16="http://schemas.microsoft.com/office/drawing/2014/main" id="{7CE95818-A9D2-E4D3-C694-75743CADFD5C}"/>
              </a:ext>
            </a:extLst>
          </p:cNvPr>
          <p:cNvSpPr>
            <a:spLocks noGrp="1" noChangeArrowheads="1"/>
          </p:cNvSpPr>
          <p:nvPr>
            <p:ph type="sldNum" sz="quarter" idx="4"/>
          </p:nvPr>
        </p:nvSpPr>
        <p:spPr/>
        <p:txBody>
          <a:bodyPr/>
          <a:lstStyle>
            <a:lvl1pPr>
              <a:defRPr/>
            </a:lvl1pPr>
          </a:lstStyle>
          <a:p>
            <a:fld id="{C9F8228C-621C-6844-9545-85B7EAE8668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1460-C3F3-0090-FDB3-7514315515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9B7ECF-DE03-F6F9-AEE0-9398CC5DDA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D6742-4FDF-5B6B-1D22-EAA2DC4B6A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616DDF5-FBA2-2F34-74DB-4C4D8B9F3EC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5A90DA1-225B-27FB-6186-10D899D05BC0}"/>
              </a:ext>
            </a:extLst>
          </p:cNvPr>
          <p:cNvSpPr>
            <a:spLocks noGrp="1"/>
          </p:cNvSpPr>
          <p:nvPr>
            <p:ph type="sldNum" sz="quarter" idx="12"/>
          </p:nvPr>
        </p:nvSpPr>
        <p:spPr/>
        <p:txBody>
          <a:bodyPr/>
          <a:lstStyle>
            <a:lvl1pPr>
              <a:defRPr/>
            </a:lvl1pPr>
          </a:lstStyle>
          <a:p>
            <a:fld id="{07D2132E-1784-8243-B2A3-A4501556DCAD}" type="slidenum">
              <a:rPr lang="en-US" altLang="en-US"/>
              <a:pPr/>
              <a:t>‹#›</a:t>
            </a:fld>
            <a:endParaRPr lang="en-US" altLang="en-US"/>
          </a:p>
        </p:txBody>
      </p:sp>
    </p:spTree>
    <p:extLst>
      <p:ext uri="{BB962C8B-B14F-4D97-AF65-F5344CB8AC3E}">
        <p14:creationId xmlns:p14="http://schemas.microsoft.com/office/powerpoint/2010/main" val="297634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6641E3-E752-25B5-948B-AE488619AEEA}"/>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A46D95-910F-DB1B-F457-B29EF9BC6B3F}"/>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28054-9D1B-E326-BD13-9DCE5BEF840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D130316-2A37-3302-8417-97ACCF5ED4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8A611C-ECDF-08EB-F08C-EE031AAD64A0}"/>
              </a:ext>
            </a:extLst>
          </p:cNvPr>
          <p:cNvSpPr>
            <a:spLocks noGrp="1"/>
          </p:cNvSpPr>
          <p:nvPr>
            <p:ph type="sldNum" sz="quarter" idx="12"/>
          </p:nvPr>
        </p:nvSpPr>
        <p:spPr/>
        <p:txBody>
          <a:bodyPr/>
          <a:lstStyle>
            <a:lvl1pPr>
              <a:defRPr/>
            </a:lvl1pPr>
          </a:lstStyle>
          <a:p>
            <a:fld id="{36D094D9-96D6-D548-9E3E-50D070C03499}" type="slidenum">
              <a:rPr lang="en-US" altLang="en-US"/>
              <a:pPr/>
              <a:t>‹#›</a:t>
            </a:fld>
            <a:endParaRPr lang="en-US" altLang="en-US"/>
          </a:p>
        </p:txBody>
      </p:sp>
    </p:spTree>
    <p:extLst>
      <p:ext uri="{BB962C8B-B14F-4D97-AF65-F5344CB8AC3E}">
        <p14:creationId xmlns:p14="http://schemas.microsoft.com/office/powerpoint/2010/main" val="143456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D53B-69FF-6D2A-2014-68A7B4E89B98}"/>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FEF98A-B714-902C-F46F-3C1049DF38A5}"/>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93FE9-A7BF-EEFD-9875-A9E7973739F2}"/>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AE8C6-C323-6850-4BE5-72085ADC576D}"/>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21FE51-3F57-A770-C600-C06C599445D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7C6CB79-5440-824B-89C5-33AA8D07674F}"/>
              </a:ext>
            </a:extLst>
          </p:cNvPr>
          <p:cNvSpPr>
            <a:spLocks noGrp="1"/>
          </p:cNvSpPr>
          <p:nvPr>
            <p:ph type="sldNum" sz="quarter" idx="12"/>
          </p:nvPr>
        </p:nvSpPr>
        <p:spPr>
          <a:xfrm>
            <a:off x="6553200" y="6243638"/>
            <a:ext cx="2133600" cy="457200"/>
          </a:xfrm>
        </p:spPr>
        <p:txBody>
          <a:bodyPr/>
          <a:lstStyle>
            <a:lvl1pPr>
              <a:defRPr/>
            </a:lvl1pPr>
          </a:lstStyle>
          <a:p>
            <a:fld id="{EAFB792D-BCA2-5E46-9CB1-6DF80FED80C3}" type="slidenum">
              <a:rPr lang="en-US" altLang="en-US"/>
              <a:pPr/>
              <a:t>‹#›</a:t>
            </a:fld>
            <a:endParaRPr lang="en-US" altLang="en-US"/>
          </a:p>
        </p:txBody>
      </p:sp>
    </p:spTree>
    <p:extLst>
      <p:ext uri="{BB962C8B-B14F-4D97-AF65-F5344CB8AC3E}">
        <p14:creationId xmlns:p14="http://schemas.microsoft.com/office/powerpoint/2010/main" val="1949268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70AB-97FE-0C59-FD06-DBA598CB0AF9}"/>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3570BF9-F6C4-A7F1-482A-242B5ABD83A3}"/>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54878F-E1F0-94CE-0264-4831669B71CD}"/>
              </a:ext>
            </a:extLst>
          </p:cNvPr>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9C155-875E-2929-0094-AF746CEEC0E2}"/>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C9F51E-8663-51A2-359D-355A05B4A3C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F66EE14-4BA3-8D9F-BE9A-2D5A9C91A18E}"/>
              </a:ext>
            </a:extLst>
          </p:cNvPr>
          <p:cNvSpPr>
            <a:spLocks noGrp="1"/>
          </p:cNvSpPr>
          <p:nvPr>
            <p:ph type="sldNum" sz="quarter" idx="12"/>
          </p:nvPr>
        </p:nvSpPr>
        <p:spPr>
          <a:xfrm>
            <a:off x="6553200" y="6243638"/>
            <a:ext cx="2133600" cy="457200"/>
          </a:xfrm>
        </p:spPr>
        <p:txBody>
          <a:bodyPr/>
          <a:lstStyle>
            <a:lvl1pPr>
              <a:defRPr/>
            </a:lvl1pPr>
          </a:lstStyle>
          <a:p>
            <a:fld id="{5E2B0188-683B-C449-8BF5-E3AE42E09490}" type="slidenum">
              <a:rPr lang="en-US" altLang="en-US"/>
              <a:pPr/>
              <a:t>‹#›</a:t>
            </a:fld>
            <a:endParaRPr lang="en-US" altLang="en-US"/>
          </a:p>
        </p:txBody>
      </p:sp>
    </p:spTree>
    <p:extLst>
      <p:ext uri="{BB962C8B-B14F-4D97-AF65-F5344CB8AC3E}">
        <p14:creationId xmlns:p14="http://schemas.microsoft.com/office/powerpoint/2010/main" val="296876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F289-DC0E-8933-DFFF-CA3568046A0E}"/>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8CE429-8F35-82C4-19D5-5CFFFB724690}"/>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B3E9B6B7-B184-D386-4C1D-AD6D6B64B682}"/>
              </a:ext>
            </a:extLst>
          </p:cNvPr>
          <p:cNvSpPr>
            <a:spLocks noGrp="1"/>
          </p:cNvSpPr>
          <p:nvPr>
            <p:ph type="clipArt" sz="half" idx="2"/>
          </p:nvPr>
        </p:nvSpPr>
        <p:spPr>
          <a:xfrm>
            <a:off x="4648200" y="1600200"/>
            <a:ext cx="4038600" cy="4530725"/>
          </a:xfrm>
        </p:spPr>
        <p:txBody>
          <a:bodyPr/>
          <a:lstStyle/>
          <a:p>
            <a:endParaRPr lang="en-US"/>
          </a:p>
        </p:txBody>
      </p:sp>
      <p:sp>
        <p:nvSpPr>
          <p:cNvPr id="5" name="Date Placeholder 4">
            <a:extLst>
              <a:ext uri="{FF2B5EF4-FFF2-40B4-BE49-F238E27FC236}">
                <a16:creationId xmlns:a16="http://schemas.microsoft.com/office/drawing/2014/main" id="{EE5C35B9-283D-6869-B965-58CFD89E67B5}"/>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1989870-D0D7-5462-450D-11A3229B98CD}"/>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282EE1B-6336-8E87-E2A8-902AE77A9744}"/>
              </a:ext>
            </a:extLst>
          </p:cNvPr>
          <p:cNvSpPr>
            <a:spLocks noGrp="1"/>
          </p:cNvSpPr>
          <p:nvPr>
            <p:ph type="sldNum" sz="quarter" idx="12"/>
          </p:nvPr>
        </p:nvSpPr>
        <p:spPr>
          <a:xfrm>
            <a:off x="6553200" y="6243638"/>
            <a:ext cx="2133600" cy="457200"/>
          </a:xfrm>
        </p:spPr>
        <p:txBody>
          <a:bodyPr/>
          <a:lstStyle>
            <a:lvl1pPr>
              <a:defRPr/>
            </a:lvl1pPr>
          </a:lstStyle>
          <a:p>
            <a:fld id="{233166C2-312C-194B-BD01-363FF3BA275F}" type="slidenum">
              <a:rPr lang="en-US" altLang="en-US"/>
              <a:pPr/>
              <a:t>‹#›</a:t>
            </a:fld>
            <a:endParaRPr lang="en-US" altLang="en-US"/>
          </a:p>
        </p:txBody>
      </p:sp>
    </p:spTree>
    <p:extLst>
      <p:ext uri="{BB962C8B-B14F-4D97-AF65-F5344CB8AC3E}">
        <p14:creationId xmlns:p14="http://schemas.microsoft.com/office/powerpoint/2010/main" val="2286911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5380-D1CA-C47F-EBDA-0BF03FB04B63}"/>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34A4A-F4EE-EDF8-2FC1-D5C789BD6092}"/>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3DF9A6-EDD7-2E52-0AC9-92408500B29E}"/>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DB1B4F8B-3C30-EFA9-3707-F94FEE94F5A7}"/>
              </a:ext>
            </a:extLst>
          </p:cNvPr>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880DF571-CD96-8EDB-C10F-FB36124355BE}"/>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065BBAE-71F9-17E2-F830-93F2FECD40AA}"/>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12B098B-CC6B-08A7-76FE-A99ACFCB7418}"/>
              </a:ext>
            </a:extLst>
          </p:cNvPr>
          <p:cNvSpPr>
            <a:spLocks noGrp="1"/>
          </p:cNvSpPr>
          <p:nvPr>
            <p:ph type="sldNum" sz="quarter" idx="12"/>
          </p:nvPr>
        </p:nvSpPr>
        <p:spPr>
          <a:xfrm>
            <a:off x="6553200" y="6243638"/>
            <a:ext cx="2133600" cy="457200"/>
          </a:xfrm>
        </p:spPr>
        <p:txBody>
          <a:bodyPr/>
          <a:lstStyle>
            <a:lvl1pPr>
              <a:defRPr/>
            </a:lvl1pPr>
          </a:lstStyle>
          <a:p>
            <a:fld id="{6C384D42-69D6-504E-82A7-F54B3AABC1FD}" type="slidenum">
              <a:rPr lang="en-US" altLang="en-US"/>
              <a:pPr/>
              <a:t>‹#›</a:t>
            </a:fld>
            <a:endParaRPr lang="en-US" altLang="en-US"/>
          </a:p>
        </p:txBody>
      </p:sp>
    </p:spTree>
    <p:extLst>
      <p:ext uri="{BB962C8B-B14F-4D97-AF65-F5344CB8AC3E}">
        <p14:creationId xmlns:p14="http://schemas.microsoft.com/office/powerpoint/2010/main" val="17991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1F13-6B1B-5D4B-B0F5-AFEE82F0A96E}"/>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0A2718A6-5517-AE87-E223-9291B8641289}"/>
              </a:ext>
            </a:extLst>
          </p:cNvPr>
          <p:cNvSpPr>
            <a:spLocks noGrp="1"/>
          </p:cNvSpPr>
          <p:nvPr>
            <p:ph type="clipArt" sz="half" idx="1"/>
          </p:nvPr>
        </p:nvSpPr>
        <p:spPr>
          <a:xfrm>
            <a:off x="457200" y="1600200"/>
            <a:ext cx="4038600" cy="4530725"/>
          </a:xfrm>
        </p:spPr>
        <p:txBody>
          <a:bodyPr/>
          <a:lstStyle/>
          <a:p>
            <a:endParaRPr lang="en-US"/>
          </a:p>
        </p:txBody>
      </p:sp>
      <p:sp>
        <p:nvSpPr>
          <p:cNvPr id="4" name="Text Placeholder 3">
            <a:extLst>
              <a:ext uri="{FF2B5EF4-FFF2-40B4-BE49-F238E27FC236}">
                <a16:creationId xmlns:a16="http://schemas.microsoft.com/office/drawing/2014/main" id="{CE436C56-68D6-9E09-D549-27D26D887EA0}"/>
              </a:ext>
            </a:extLst>
          </p:cNvPr>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0DC7B4-2318-DDD2-C40B-917B5986C477}"/>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C07734-1173-33B8-65F3-036FE32BF4D4}"/>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74897DC-53F4-1224-8A61-98EB99D788B9}"/>
              </a:ext>
            </a:extLst>
          </p:cNvPr>
          <p:cNvSpPr>
            <a:spLocks noGrp="1"/>
          </p:cNvSpPr>
          <p:nvPr>
            <p:ph type="sldNum" sz="quarter" idx="12"/>
          </p:nvPr>
        </p:nvSpPr>
        <p:spPr>
          <a:xfrm>
            <a:off x="6553200" y="6243638"/>
            <a:ext cx="2133600" cy="457200"/>
          </a:xfrm>
        </p:spPr>
        <p:txBody>
          <a:bodyPr/>
          <a:lstStyle>
            <a:lvl1pPr>
              <a:defRPr/>
            </a:lvl1pPr>
          </a:lstStyle>
          <a:p>
            <a:fld id="{359BE1D2-8F6C-E94C-AB86-AFF8A8E922A2}" type="slidenum">
              <a:rPr lang="en-US" altLang="en-US"/>
              <a:pPr/>
              <a:t>‹#›</a:t>
            </a:fld>
            <a:endParaRPr lang="en-US" altLang="en-US"/>
          </a:p>
        </p:txBody>
      </p:sp>
    </p:spTree>
    <p:extLst>
      <p:ext uri="{BB962C8B-B14F-4D97-AF65-F5344CB8AC3E}">
        <p14:creationId xmlns:p14="http://schemas.microsoft.com/office/powerpoint/2010/main" val="336226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5362-646D-7317-97F6-ED65D1B908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B1DAB-9C70-B2D9-7790-2B65240DB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FA8C2-3641-D1D5-363E-20871FB6D9D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BE3E220-7E85-1279-A8B7-59FC63B5E1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6457529-E915-71A7-CE66-FFC515878F50}"/>
              </a:ext>
            </a:extLst>
          </p:cNvPr>
          <p:cNvSpPr>
            <a:spLocks noGrp="1"/>
          </p:cNvSpPr>
          <p:nvPr>
            <p:ph type="sldNum" sz="quarter" idx="12"/>
          </p:nvPr>
        </p:nvSpPr>
        <p:spPr/>
        <p:txBody>
          <a:bodyPr/>
          <a:lstStyle>
            <a:lvl1pPr>
              <a:defRPr/>
            </a:lvl1pPr>
          </a:lstStyle>
          <a:p>
            <a:fld id="{DC811110-71EA-BB4C-A6CA-44C34C2511B2}" type="slidenum">
              <a:rPr lang="en-US" altLang="en-US"/>
              <a:pPr/>
              <a:t>‹#›</a:t>
            </a:fld>
            <a:endParaRPr lang="en-US" altLang="en-US"/>
          </a:p>
        </p:txBody>
      </p:sp>
    </p:spTree>
    <p:extLst>
      <p:ext uri="{BB962C8B-B14F-4D97-AF65-F5344CB8AC3E}">
        <p14:creationId xmlns:p14="http://schemas.microsoft.com/office/powerpoint/2010/main" val="49687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4ABD-0EB4-6CB9-416A-8880931E329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36EF88-A92C-0090-140F-44D5E048E38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63A2B23-056B-2D9A-B44D-3E047FAE437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FA894B-5C53-1C3B-42F3-85458AEC621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BDF23D-3A9B-9A5C-19D3-35C0FC0F995C}"/>
              </a:ext>
            </a:extLst>
          </p:cNvPr>
          <p:cNvSpPr>
            <a:spLocks noGrp="1"/>
          </p:cNvSpPr>
          <p:nvPr>
            <p:ph type="sldNum" sz="quarter" idx="12"/>
          </p:nvPr>
        </p:nvSpPr>
        <p:spPr/>
        <p:txBody>
          <a:bodyPr/>
          <a:lstStyle>
            <a:lvl1pPr>
              <a:defRPr/>
            </a:lvl1pPr>
          </a:lstStyle>
          <a:p>
            <a:fld id="{513FF44E-CABA-B642-B34D-438A33D16163}" type="slidenum">
              <a:rPr lang="en-US" altLang="en-US"/>
              <a:pPr/>
              <a:t>‹#›</a:t>
            </a:fld>
            <a:endParaRPr lang="en-US" altLang="en-US"/>
          </a:p>
        </p:txBody>
      </p:sp>
    </p:spTree>
    <p:extLst>
      <p:ext uri="{BB962C8B-B14F-4D97-AF65-F5344CB8AC3E}">
        <p14:creationId xmlns:p14="http://schemas.microsoft.com/office/powerpoint/2010/main" val="46622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D2CA-9F1F-FEE5-8027-87035C415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A0908-EE47-D1C8-40E7-E1F627A50DAA}"/>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E71F9-8623-3162-8817-BECD352C6F99}"/>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15BF6-824A-F587-EAD1-268F685B6A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253F61-00D4-36E5-8AFC-DD86BD2FE30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E12BFF-892C-2C39-E3DB-3166E519C88C}"/>
              </a:ext>
            </a:extLst>
          </p:cNvPr>
          <p:cNvSpPr>
            <a:spLocks noGrp="1"/>
          </p:cNvSpPr>
          <p:nvPr>
            <p:ph type="sldNum" sz="quarter" idx="12"/>
          </p:nvPr>
        </p:nvSpPr>
        <p:spPr/>
        <p:txBody>
          <a:bodyPr/>
          <a:lstStyle>
            <a:lvl1pPr>
              <a:defRPr/>
            </a:lvl1pPr>
          </a:lstStyle>
          <a:p>
            <a:fld id="{63FC71B0-0D37-D145-974B-FBF511190826}" type="slidenum">
              <a:rPr lang="en-US" altLang="en-US"/>
              <a:pPr/>
              <a:t>‹#›</a:t>
            </a:fld>
            <a:endParaRPr lang="en-US" altLang="en-US"/>
          </a:p>
        </p:txBody>
      </p:sp>
    </p:spTree>
    <p:extLst>
      <p:ext uri="{BB962C8B-B14F-4D97-AF65-F5344CB8AC3E}">
        <p14:creationId xmlns:p14="http://schemas.microsoft.com/office/powerpoint/2010/main" val="124201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DE0F-AAC7-496A-9AFC-DEC29BD9290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64D3F9-FC0F-2A1A-142B-D7388186A86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03D7B-A1B7-E87D-ADBB-DEE0CFB2F89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4A88BA-B101-49AF-2A9B-5E36EF02B0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491046-7CF6-42F2-7506-BC2DE3C5008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3E8F3D-AABA-F875-3791-66A0B6D71EE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9A33A53-8B7D-C983-5435-437DA28150C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18D5CFF-1C74-CE35-28B5-CF1AB5F0478C}"/>
              </a:ext>
            </a:extLst>
          </p:cNvPr>
          <p:cNvSpPr>
            <a:spLocks noGrp="1"/>
          </p:cNvSpPr>
          <p:nvPr>
            <p:ph type="sldNum" sz="quarter" idx="12"/>
          </p:nvPr>
        </p:nvSpPr>
        <p:spPr/>
        <p:txBody>
          <a:bodyPr/>
          <a:lstStyle>
            <a:lvl1pPr>
              <a:defRPr/>
            </a:lvl1pPr>
          </a:lstStyle>
          <a:p>
            <a:fld id="{D5282C4F-8F46-564B-9DF8-C76138B63040}" type="slidenum">
              <a:rPr lang="en-US" altLang="en-US"/>
              <a:pPr/>
              <a:t>‹#›</a:t>
            </a:fld>
            <a:endParaRPr lang="en-US" altLang="en-US"/>
          </a:p>
        </p:txBody>
      </p:sp>
    </p:spTree>
    <p:extLst>
      <p:ext uri="{BB962C8B-B14F-4D97-AF65-F5344CB8AC3E}">
        <p14:creationId xmlns:p14="http://schemas.microsoft.com/office/powerpoint/2010/main" val="279580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4641-7DBC-12E5-D59B-1BED371D60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7FCCED-95AE-2AC4-05BC-63EFD21629E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B89F5C9-E8BA-1B16-F413-57648240DF1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B0EDE10-9B47-F93A-6C01-9B8A7B3B7D83}"/>
              </a:ext>
            </a:extLst>
          </p:cNvPr>
          <p:cNvSpPr>
            <a:spLocks noGrp="1"/>
          </p:cNvSpPr>
          <p:nvPr>
            <p:ph type="sldNum" sz="quarter" idx="12"/>
          </p:nvPr>
        </p:nvSpPr>
        <p:spPr/>
        <p:txBody>
          <a:bodyPr/>
          <a:lstStyle>
            <a:lvl1pPr>
              <a:defRPr/>
            </a:lvl1pPr>
          </a:lstStyle>
          <a:p>
            <a:fld id="{AAD5D8F4-13BD-3043-911A-038DA9BB0FF0}" type="slidenum">
              <a:rPr lang="en-US" altLang="en-US"/>
              <a:pPr/>
              <a:t>‹#›</a:t>
            </a:fld>
            <a:endParaRPr lang="en-US" altLang="en-US"/>
          </a:p>
        </p:txBody>
      </p:sp>
    </p:spTree>
    <p:extLst>
      <p:ext uri="{BB962C8B-B14F-4D97-AF65-F5344CB8AC3E}">
        <p14:creationId xmlns:p14="http://schemas.microsoft.com/office/powerpoint/2010/main" val="30526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0DAC1-7250-1A33-74EE-1D99F19563F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A9D2E9C-4528-7F8F-AD30-6FCB4122287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61360F4-3DDA-0480-09C7-9B60927E9E81}"/>
              </a:ext>
            </a:extLst>
          </p:cNvPr>
          <p:cNvSpPr>
            <a:spLocks noGrp="1"/>
          </p:cNvSpPr>
          <p:nvPr>
            <p:ph type="sldNum" sz="quarter" idx="12"/>
          </p:nvPr>
        </p:nvSpPr>
        <p:spPr/>
        <p:txBody>
          <a:bodyPr/>
          <a:lstStyle>
            <a:lvl1pPr>
              <a:defRPr/>
            </a:lvl1pPr>
          </a:lstStyle>
          <a:p>
            <a:fld id="{CCA86608-8184-AE46-B051-71AF1CF2B18A}" type="slidenum">
              <a:rPr lang="en-US" altLang="en-US"/>
              <a:pPr/>
              <a:t>‹#›</a:t>
            </a:fld>
            <a:endParaRPr lang="en-US" altLang="en-US"/>
          </a:p>
        </p:txBody>
      </p:sp>
    </p:spTree>
    <p:extLst>
      <p:ext uri="{BB962C8B-B14F-4D97-AF65-F5344CB8AC3E}">
        <p14:creationId xmlns:p14="http://schemas.microsoft.com/office/powerpoint/2010/main" val="32581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8382-7FAA-6263-0CA2-9850E48630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4E9311-F961-7127-451D-49C8268082B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09F49-9CF5-4376-673C-45D0FC0C0C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A5D76-8ADB-B9C2-8707-BDA449525AA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51A5009-2F88-93AF-6617-173D8B22A88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14A729A-4495-107E-B05F-54BB8A1D46AC}"/>
              </a:ext>
            </a:extLst>
          </p:cNvPr>
          <p:cNvSpPr>
            <a:spLocks noGrp="1"/>
          </p:cNvSpPr>
          <p:nvPr>
            <p:ph type="sldNum" sz="quarter" idx="12"/>
          </p:nvPr>
        </p:nvSpPr>
        <p:spPr/>
        <p:txBody>
          <a:bodyPr/>
          <a:lstStyle>
            <a:lvl1pPr>
              <a:defRPr/>
            </a:lvl1pPr>
          </a:lstStyle>
          <a:p>
            <a:fld id="{069B4A4A-3C83-6F43-9270-AD62E58F5A07}" type="slidenum">
              <a:rPr lang="en-US" altLang="en-US"/>
              <a:pPr/>
              <a:t>‹#›</a:t>
            </a:fld>
            <a:endParaRPr lang="en-US" altLang="en-US"/>
          </a:p>
        </p:txBody>
      </p:sp>
    </p:spTree>
    <p:extLst>
      <p:ext uri="{BB962C8B-B14F-4D97-AF65-F5344CB8AC3E}">
        <p14:creationId xmlns:p14="http://schemas.microsoft.com/office/powerpoint/2010/main" val="270939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F92B-8AB0-CC7C-ACBB-0B7B40A7F36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5C4C41-1A58-E78B-04E4-E40B074DF08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17DF18-C640-7681-4925-5015483B7A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A8EA5-DFB4-F427-1257-8FA211B7A1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EEFC7C-CE13-394A-6E89-C9C16A99755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2B405B-D359-F86E-339A-810D7FAF18F9}"/>
              </a:ext>
            </a:extLst>
          </p:cNvPr>
          <p:cNvSpPr>
            <a:spLocks noGrp="1"/>
          </p:cNvSpPr>
          <p:nvPr>
            <p:ph type="sldNum" sz="quarter" idx="12"/>
          </p:nvPr>
        </p:nvSpPr>
        <p:spPr/>
        <p:txBody>
          <a:bodyPr/>
          <a:lstStyle>
            <a:lvl1pPr>
              <a:defRPr/>
            </a:lvl1pPr>
          </a:lstStyle>
          <a:p>
            <a:fld id="{646C524B-37EA-2C47-9385-B84229105C5F}" type="slidenum">
              <a:rPr lang="en-US" altLang="en-US"/>
              <a:pPr/>
              <a:t>‹#›</a:t>
            </a:fld>
            <a:endParaRPr lang="en-US" altLang="en-US"/>
          </a:p>
        </p:txBody>
      </p:sp>
    </p:spTree>
    <p:extLst>
      <p:ext uri="{BB962C8B-B14F-4D97-AF65-F5344CB8AC3E}">
        <p14:creationId xmlns:p14="http://schemas.microsoft.com/office/powerpoint/2010/main" val="333189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5C3EEC1D-0E1B-EA53-9B8B-F99E0464FD84}"/>
              </a:ext>
            </a:extLst>
          </p:cNvPr>
          <p:cNvGrpSpPr>
            <a:grpSpLocks/>
          </p:cNvGrpSpPr>
          <p:nvPr/>
        </p:nvGrpSpPr>
        <p:grpSpPr bwMode="auto">
          <a:xfrm>
            <a:off x="1588" y="0"/>
            <a:ext cx="9148762" cy="6851650"/>
            <a:chOff x="1" y="0"/>
            <a:chExt cx="5763" cy="4316"/>
          </a:xfrm>
        </p:grpSpPr>
        <p:sp>
          <p:nvSpPr>
            <p:cNvPr id="6147" name="Freeform 3">
              <a:extLst>
                <a:ext uri="{FF2B5EF4-FFF2-40B4-BE49-F238E27FC236}">
                  <a16:creationId xmlns:a16="http://schemas.microsoft.com/office/drawing/2014/main" id="{CEE24E66-D0BF-B83E-1FCA-553F60EB1E6A}"/>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Freeform 4">
              <a:extLst>
                <a:ext uri="{FF2B5EF4-FFF2-40B4-BE49-F238E27FC236}">
                  <a16:creationId xmlns:a16="http://schemas.microsoft.com/office/drawing/2014/main" id="{4AF95455-AFF1-AD0B-EC67-B0D5F2B5A215}"/>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 name="Freeform 5">
              <a:extLst>
                <a:ext uri="{FF2B5EF4-FFF2-40B4-BE49-F238E27FC236}">
                  <a16:creationId xmlns:a16="http://schemas.microsoft.com/office/drawing/2014/main" id="{95CA67A0-805E-FF65-5715-CBB0EBB5BEC6}"/>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50" name="Group 6">
              <a:extLst>
                <a:ext uri="{FF2B5EF4-FFF2-40B4-BE49-F238E27FC236}">
                  <a16:creationId xmlns:a16="http://schemas.microsoft.com/office/drawing/2014/main" id="{D915303A-7C83-992E-EAAA-CFDB924D14E5}"/>
                </a:ext>
              </a:extLst>
            </p:cNvPr>
            <p:cNvGrpSpPr>
              <a:grpSpLocks/>
            </p:cNvGrpSpPr>
            <p:nvPr/>
          </p:nvGrpSpPr>
          <p:grpSpPr bwMode="auto">
            <a:xfrm>
              <a:off x="288" y="0"/>
              <a:ext cx="5098" cy="4316"/>
              <a:chOff x="288" y="0"/>
              <a:chExt cx="5098" cy="4316"/>
            </a:xfrm>
          </p:grpSpPr>
          <p:sp>
            <p:nvSpPr>
              <p:cNvPr id="6151" name="Freeform 7">
                <a:extLst>
                  <a:ext uri="{FF2B5EF4-FFF2-40B4-BE49-F238E27FC236}">
                    <a16:creationId xmlns:a16="http://schemas.microsoft.com/office/drawing/2014/main" id="{F4EA52D5-1809-EFEC-B7A4-A4F75DCA6360}"/>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 name="Freeform 8">
                <a:extLst>
                  <a:ext uri="{FF2B5EF4-FFF2-40B4-BE49-F238E27FC236}">
                    <a16:creationId xmlns:a16="http://schemas.microsoft.com/office/drawing/2014/main" id="{5C251C34-89F9-7B07-97EE-5EE1A74A519A}"/>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 name="Freeform 9">
                <a:extLst>
                  <a:ext uri="{FF2B5EF4-FFF2-40B4-BE49-F238E27FC236}">
                    <a16:creationId xmlns:a16="http://schemas.microsoft.com/office/drawing/2014/main" id="{3693BA5A-BC9A-4308-ADB9-F94A42155BA5}"/>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10">
                <a:extLst>
                  <a:ext uri="{FF2B5EF4-FFF2-40B4-BE49-F238E27FC236}">
                    <a16:creationId xmlns:a16="http://schemas.microsoft.com/office/drawing/2014/main" id="{5932118B-3DAB-28FE-9C36-D652CC336FB4}"/>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5" name="Freeform 11">
                <a:extLst>
                  <a:ext uri="{FF2B5EF4-FFF2-40B4-BE49-F238E27FC236}">
                    <a16:creationId xmlns:a16="http://schemas.microsoft.com/office/drawing/2014/main" id="{67A39DBF-9886-DC27-0B81-4798DF8E1425}"/>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6" name="Freeform 12">
                <a:extLst>
                  <a:ext uri="{FF2B5EF4-FFF2-40B4-BE49-F238E27FC236}">
                    <a16:creationId xmlns:a16="http://schemas.microsoft.com/office/drawing/2014/main" id="{12848AE4-CCB4-836C-343B-EE6E443DB856}"/>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13">
                <a:extLst>
                  <a:ext uri="{FF2B5EF4-FFF2-40B4-BE49-F238E27FC236}">
                    <a16:creationId xmlns:a16="http://schemas.microsoft.com/office/drawing/2014/main" id="{1B58A660-6FBB-0825-F538-8B2C7016743E}"/>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14">
                <a:extLst>
                  <a:ext uri="{FF2B5EF4-FFF2-40B4-BE49-F238E27FC236}">
                    <a16:creationId xmlns:a16="http://schemas.microsoft.com/office/drawing/2014/main" id="{F4FF991B-9592-26A9-3ED5-711AA285E4F5}"/>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15">
                <a:extLst>
                  <a:ext uri="{FF2B5EF4-FFF2-40B4-BE49-F238E27FC236}">
                    <a16:creationId xmlns:a16="http://schemas.microsoft.com/office/drawing/2014/main" id="{FB5599CA-CBD8-0C85-6CA4-23E2A6AFEF57}"/>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6">
                <a:extLst>
                  <a:ext uri="{FF2B5EF4-FFF2-40B4-BE49-F238E27FC236}">
                    <a16:creationId xmlns:a16="http://schemas.microsoft.com/office/drawing/2014/main" id="{EEC97B31-47C4-CB53-D671-37876B440487}"/>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7">
                <a:extLst>
                  <a:ext uri="{FF2B5EF4-FFF2-40B4-BE49-F238E27FC236}">
                    <a16:creationId xmlns:a16="http://schemas.microsoft.com/office/drawing/2014/main" id="{5385774D-C40A-4BC6-43EE-12A9A611AF80}"/>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8">
                <a:extLst>
                  <a:ext uri="{FF2B5EF4-FFF2-40B4-BE49-F238E27FC236}">
                    <a16:creationId xmlns:a16="http://schemas.microsoft.com/office/drawing/2014/main" id="{B53D0F75-5DEB-510C-71BB-C7A0386C4AE9}"/>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9">
                <a:extLst>
                  <a:ext uri="{FF2B5EF4-FFF2-40B4-BE49-F238E27FC236}">
                    <a16:creationId xmlns:a16="http://schemas.microsoft.com/office/drawing/2014/main" id="{5BE0A6AB-993D-5987-1257-AF0B1B2BD097}"/>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64" name="Freeform 20">
              <a:extLst>
                <a:ext uri="{FF2B5EF4-FFF2-40B4-BE49-F238E27FC236}">
                  <a16:creationId xmlns:a16="http://schemas.microsoft.com/office/drawing/2014/main" id="{077092DE-97F8-554D-95A2-A3973CA4D6E4}"/>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21">
              <a:extLst>
                <a:ext uri="{FF2B5EF4-FFF2-40B4-BE49-F238E27FC236}">
                  <a16:creationId xmlns:a16="http://schemas.microsoft.com/office/drawing/2014/main" id="{935E9196-DE69-CA7C-022B-114E7475FE7C}"/>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22">
              <a:extLst>
                <a:ext uri="{FF2B5EF4-FFF2-40B4-BE49-F238E27FC236}">
                  <a16:creationId xmlns:a16="http://schemas.microsoft.com/office/drawing/2014/main" id="{E993A26C-C06F-31CB-C383-F1C8DD86E94B}"/>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23">
              <a:extLst>
                <a:ext uri="{FF2B5EF4-FFF2-40B4-BE49-F238E27FC236}">
                  <a16:creationId xmlns:a16="http://schemas.microsoft.com/office/drawing/2014/main" id="{8F98E6E7-8A96-BDC8-4A13-127D2C9A25DA}"/>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24">
              <a:extLst>
                <a:ext uri="{FF2B5EF4-FFF2-40B4-BE49-F238E27FC236}">
                  <a16:creationId xmlns:a16="http://schemas.microsoft.com/office/drawing/2014/main" id="{25ACD260-2A1F-381E-B57C-822DB37BCD90}"/>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5">
              <a:extLst>
                <a:ext uri="{FF2B5EF4-FFF2-40B4-BE49-F238E27FC236}">
                  <a16:creationId xmlns:a16="http://schemas.microsoft.com/office/drawing/2014/main" id="{81AA813A-5586-5C6D-6049-B09B976632CD}"/>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26">
              <a:extLst>
                <a:ext uri="{FF2B5EF4-FFF2-40B4-BE49-F238E27FC236}">
                  <a16:creationId xmlns:a16="http://schemas.microsoft.com/office/drawing/2014/main" id="{036FDFED-D9F3-3139-EBA1-CAA07319A6F9}"/>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27">
              <a:extLst>
                <a:ext uri="{FF2B5EF4-FFF2-40B4-BE49-F238E27FC236}">
                  <a16:creationId xmlns:a16="http://schemas.microsoft.com/office/drawing/2014/main" id="{39E6B958-413B-B956-0668-04535004E24B}"/>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Line 28">
              <a:extLst>
                <a:ext uri="{FF2B5EF4-FFF2-40B4-BE49-F238E27FC236}">
                  <a16:creationId xmlns:a16="http://schemas.microsoft.com/office/drawing/2014/main" id="{4F11BAE7-E28D-3BAB-6A79-3617C415B972}"/>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29">
              <a:extLst>
                <a:ext uri="{FF2B5EF4-FFF2-40B4-BE49-F238E27FC236}">
                  <a16:creationId xmlns:a16="http://schemas.microsoft.com/office/drawing/2014/main" id="{59A8A416-FCBF-8A79-3D07-F3478F6ECFCF}"/>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0">
              <a:extLst>
                <a:ext uri="{FF2B5EF4-FFF2-40B4-BE49-F238E27FC236}">
                  <a16:creationId xmlns:a16="http://schemas.microsoft.com/office/drawing/2014/main" id="{085BF5A5-EC02-402B-C685-F59BDBC08CDD}"/>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75" name="Group 31">
              <a:extLst>
                <a:ext uri="{FF2B5EF4-FFF2-40B4-BE49-F238E27FC236}">
                  <a16:creationId xmlns:a16="http://schemas.microsoft.com/office/drawing/2014/main" id="{2A20878A-3D0B-0C5D-0F83-8578DF0AC7D1}"/>
                </a:ext>
              </a:extLst>
            </p:cNvPr>
            <p:cNvGrpSpPr>
              <a:grpSpLocks/>
            </p:cNvGrpSpPr>
            <p:nvPr/>
          </p:nvGrpSpPr>
          <p:grpSpPr bwMode="auto">
            <a:xfrm>
              <a:off x="1" y="392"/>
              <a:ext cx="5758" cy="1571"/>
              <a:chOff x="1" y="392"/>
              <a:chExt cx="5758" cy="1571"/>
            </a:xfrm>
          </p:grpSpPr>
          <p:sp>
            <p:nvSpPr>
              <p:cNvPr id="6176" name="Line 32">
                <a:extLst>
                  <a:ext uri="{FF2B5EF4-FFF2-40B4-BE49-F238E27FC236}">
                    <a16:creationId xmlns:a16="http://schemas.microsoft.com/office/drawing/2014/main" id="{AA754C2E-0907-645C-F1D1-C04A35B34435}"/>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Line 33">
                <a:extLst>
                  <a:ext uri="{FF2B5EF4-FFF2-40B4-BE49-F238E27FC236}">
                    <a16:creationId xmlns:a16="http://schemas.microsoft.com/office/drawing/2014/main" id="{5EEE13A1-3138-D7F3-BE71-B17F980DD903}"/>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8" name="Line 34">
                <a:extLst>
                  <a:ext uri="{FF2B5EF4-FFF2-40B4-BE49-F238E27FC236}">
                    <a16:creationId xmlns:a16="http://schemas.microsoft.com/office/drawing/2014/main" id="{3443B4F9-045D-E3A2-C3E7-4F182B610A5E}"/>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Line 35">
                <a:extLst>
                  <a:ext uri="{FF2B5EF4-FFF2-40B4-BE49-F238E27FC236}">
                    <a16:creationId xmlns:a16="http://schemas.microsoft.com/office/drawing/2014/main" id="{ADD65A58-408B-9112-4556-DF7F7DFAB721}"/>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0" name="Line 36">
                <a:extLst>
                  <a:ext uri="{FF2B5EF4-FFF2-40B4-BE49-F238E27FC236}">
                    <a16:creationId xmlns:a16="http://schemas.microsoft.com/office/drawing/2014/main" id="{B7A77EBB-B67A-04A6-955E-DDEF590993DD}"/>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81" name="Line 37">
              <a:extLst>
                <a:ext uri="{FF2B5EF4-FFF2-40B4-BE49-F238E27FC236}">
                  <a16:creationId xmlns:a16="http://schemas.microsoft.com/office/drawing/2014/main" id="{FC70A6BA-93AB-665E-5415-162FD8F99812}"/>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2" name="Line 38">
              <a:extLst>
                <a:ext uri="{FF2B5EF4-FFF2-40B4-BE49-F238E27FC236}">
                  <a16:creationId xmlns:a16="http://schemas.microsoft.com/office/drawing/2014/main" id="{2BB8A535-DC95-1F00-03F6-D597ECCE669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83" name="Rectangle 39">
            <a:extLst>
              <a:ext uri="{FF2B5EF4-FFF2-40B4-BE49-F238E27FC236}">
                <a16:creationId xmlns:a16="http://schemas.microsoft.com/office/drawing/2014/main" id="{0B8F44E2-DF79-C73D-6364-15BBEE95E1F3}"/>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184" name="Rectangle 40">
            <a:extLst>
              <a:ext uri="{FF2B5EF4-FFF2-40B4-BE49-F238E27FC236}">
                <a16:creationId xmlns:a16="http://schemas.microsoft.com/office/drawing/2014/main" id="{6B193622-3980-7CED-9425-C642B44C9140}"/>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6185" name="Rectangle 41">
            <a:extLst>
              <a:ext uri="{FF2B5EF4-FFF2-40B4-BE49-F238E27FC236}">
                <a16:creationId xmlns:a16="http://schemas.microsoft.com/office/drawing/2014/main" id="{7D539C14-765E-C70F-8214-28F6E02A07D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6186" name="Rectangle 42">
            <a:extLst>
              <a:ext uri="{FF2B5EF4-FFF2-40B4-BE49-F238E27FC236}">
                <a16:creationId xmlns:a16="http://schemas.microsoft.com/office/drawing/2014/main" id="{7760AB2F-0C10-CE81-D106-5192BF6AB2A1}"/>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791D1CDC-FC2B-E44B-AAEF-D5BCD55630DD}" type="slidenum">
              <a:rPr lang="en-US" altLang="en-US"/>
              <a:pPr/>
              <a:t>‹#›</a:t>
            </a:fld>
            <a:endParaRPr lang="en-US" altLang="en-US"/>
          </a:p>
        </p:txBody>
      </p:sp>
      <p:sp>
        <p:nvSpPr>
          <p:cNvPr id="6187" name="Rectangle 43">
            <a:extLst>
              <a:ext uri="{FF2B5EF4-FFF2-40B4-BE49-F238E27FC236}">
                <a16:creationId xmlns:a16="http://schemas.microsoft.com/office/drawing/2014/main" id="{675501BD-507C-7875-3292-E1F5068AB13B}"/>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F656380D-8A30-CCAE-F237-0346AE778592}"/>
              </a:ext>
            </a:extLst>
          </p:cNvPr>
          <p:cNvSpPr>
            <a:spLocks noGrp="1" noChangeArrowheads="1"/>
          </p:cNvSpPr>
          <p:nvPr>
            <p:ph type="ctrTitle"/>
          </p:nvPr>
        </p:nvSpPr>
        <p:spPr/>
        <p:txBody>
          <a:bodyPr/>
          <a:lstStyle/>
          <a:p>
            <a:r>
              <a:rPr lang="en-US" altLang="en-US" sz="6600"/>
              <a:t>International Trade</a:t>
            </a:r>
          </a:p>
        </p:txBody>
      </p:sp>
      <p:sp>
        <p:nvSpPr>
          <p:cNvPr id="3077" name="Rectangle 5">
            <a:extLst>
              <a:ext uri="{FF2B5EF4-FFF2-40B4-BE49-F238E27FC236}">
                <a16:creationId xmlns:a16="http://schemas.microsoft.com/office/drawing/2014/main" id="{1B594AAA-68AD-DE6C-84D4-10B50FE0E72F}"/>
              </a:ext>
            </a:extLst>
          </p:cNvPr>
          <p:cNvSpPr>
            <a:spLocks noGrp="1" noChangeArrowheads="1"/>
          </p:cNvSpPr>
          <p:nvPr>
            <p:ph type="subTitle" idx="1"/>
          </p:nvPr>
        </p:nvSpPr>
        <p:spPr>
          <a:xfrm>
            <a:off x="1371600" y="5105400"/>
            <a:ext cx="6400800" cy="1752600"/>
          </a:xfrm>
        </p:spPr>
        <p:txBody>
          <a:bodyPr/>
          <a:lstStyle/>
          <a:p>
            <a:pPr>
              <a:lnSpc>
                <a:spcPct val="90000"/>
              </a:lnSpc>
            </a:pPr>
            <a:r>
              <a:rPr lang="en-US" altLang="en-US" sz="2400"/>
              <a:t>Peter Riordan – Penn High School</a:t>
            </a:r>
          </a:p>
          <a:p>
            <a:pPr>
              <a:lnSpc>
                <a:spcPct val="90000"/>
              </a:lnSpc>
            </a:pPr>
            <a:r>
              <a:rPr lang="en-US" altLang="en-US" sz="2400"/>
              <a:t>Grant Provided by:</a:t>
            </a:r>
          </a:p>
          <a:p>
            <a:pPr>
              <a:lnSpc>
                <a:spcPct val="90000"/>
              </a:lnSpc>
            </a:pPr>
            <a:r>
              <a:rPr lang="en-US" altLang="en-US" sz="2400"/>
              <a:t>Indiana University – West European Studies National Resource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A76229D-42E0-1825-38DA-65BD9A54E11B}"/>
              </a:ext>
            </a:extLst>
          </p:cNvPr>
          <p:cNvSpPr>
            <a:spLocks noGrp="1" noChangeArrowheads="1"/>
          </p:cNvSpPr>
          <p:nvPr>
            <p:ph type="title"/>
          </p:nvPr>
        </p:nvSpPr>
        <p:spPr/>
        <p:txBody>
          <a:bodyPr/>
          <a:lstStyle/>
          <a:p>
            <a:r>
              <a:rPr lang="en-US" altLang="en-US" sz="4000"/>
              <a:t>Part II: How to Finance International Trade</a:t>
            </a:r>
          </a:p>
        </p:txBody>
      </p:sp>
      <p:sp>
        <p:nvSpPr>
          <p:cNvPr id="20483" name="Rectangle 3">
            <a:extLst>
              <a:ext uri="{FF2B5EF4-FFF2-40B4-BE49-F238E27FC236}">
                <a16:creationId xmlns:a16="http://schemas.microsoft.com/office/drawing/2014/main" id="{26F9CF1E-7B7E-F000-22A2-A057232D93CF}"/>
              </a:ext>
            </a:extLst>
          </p:cNvPr>
          <p:cNvSpPr>
            <a:spLocks noGrp="1" noChangeArrowheads="1"/>
          </p:cNvSpPr>
          <p:nvPr>
            <p:ph type="body" idx="1"/>
          </p:nvPr>
        </p:nvSpPr>
        <p:spPr/>
        <p:txBody>
          <a:bodyPr/>
          <a:lstStyle/>
          <a:p>
            <a:pPr>
              <a:lnSpc>
                <a:spcPct val="80000"/>
              </a:lnSpc>
            </a:pPr>
            <a:r>
              <a:rPr lang="en-US" altLang="en-US" sz="2800"/>
              <a:t>Different countries have different types of money. </a:t>
            </a:r>
          </a:p>
          <a:p>
            <a:pPr>
              <a:lnSpc>
                <a:spcPct val="80000"/>
              </a:lnSpc>
            </a:pPr>
            <a:r>
              <a:rPr lang="en-US" altLang="en-US" sz="2800"/>
              <a:t>For example: United States – Dollars, Japan – Yen, Great Britain – British Pound</a:t>
            </a:r>
          </a:p>
          <a:p>
            <a:pPr>
              <a:lnSpc>
                <a:spcPct val="80000"/>
              </a:lnSpc>
            </a:pPr>
            <a:r>
              <a:rPr lang="en-US" altLang="en-US" sz="2800"/>
              <a:t>In Europe 12 countries use a single currency called the Euro.</a:t>
            </a:r>
          </a:p>
          <a:p>
            <a:pPr>
              <a:lnSpc>
                <a:spcPct val="80000"/>
              </a:lnSpc>
            </a:pPr>
            <a:r>
              <a:rPr lang="en-US" altLang="en-US" sz="2800"/>
              <a:t>For the United States or any other country to be able to trade with another a country they must first obtain that country’s currency to be able to pay for the products.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C56D078-7090-B0FB-3B8D-B8809DF97095}"/>
              </a:ext>
            </a:extLst>
          </p:cNvPr>
          <p:cNvSpPr>
            <a:spLocks noGrp="1" noChangeArrowheads="1"/>
          </p:cNvSpPr>
          <p:nvPr>
            <p:ph type="title"/>
          </p:nvPr>
        </p:nvSpPr>
        <p:spPr/>
        <p:txBody>
          <a:bodyPr/>
          <a:lstStyle/>
          <a:p>
            <a:r>
              <a:rPr lang="en-US" altLang="en-US" sz="4000"/>
              <a:t>Part II: How to Finance International Trade</a:t>
            </a:r>
          </a:p>
        </p:txBody>
      </p:sp>
      <p:sp>
        <p:nvSpPr>
          <p:cNvPr id="21507" name="Rectangle 3">
            <a:extLst>
              <a:ext uri="{FF2B5EF4-FFF2-40B4-BE49-F238E27FC236}">
                <a16:creationId xmlns:a16="http://schemas.microsoft.com/office/drawing/2014/main" id="{86B31BA3-D27C-3DEA-D87C-29D8F4D4FC5B}"/>
              </a:ext>
            </a:extLst>
          </p:cNvPr>
          <p:cNvSpPr>
            <a:spLocks noGrp="1" noChangeArrowheads="1"/>
          </p:cNvSpPr>
          <p:nvPr>
            <p:ph type="body" idx="1"/>
          </p:nvPr>
        </p:nvSpPr>
        <p:spPr/>
        <p:txBody>
          <a:bodyPr/>
          <a:lstStyle/>
          <a:p>
            <a:pPr>
              <a:lnSpc>
                <a:spcPct val="90000"/>
              </a:lnSpc>
            </a:pPr>
            <a:r>
              <a:rPr lang="en-US" altLang="en-US" sz="2600"/>
              <a:t>Until 1971 a ‘fixed exchange rate’ was used when converting one currency to another.</a:t>
            </a:r>
          </a:p>
          <a:p>
            <a:pPr>
              <a:lnSpc>
                <a:spcPct val="90000"/>
              </a:lnSpc>
            </a:pPr>
            <a:r>
              <a:rPr lang="en-US" altLang="en-US" sz="2600"/>
              <a:t>This meant that every dollar, yen, or pound was worth a certain amount of gold.</a:t>
            </a:r>
          </a:p>
          <a:p>
            <a:pPr>
              <a:lnSpc>
                <a:spcPct val="90000"/>
              </a:lnSpc>
            </a:pPr>
            <a:r>
              <a:rPr lang="en-US" altLang="en-US" sz="2600"/>
              <a:t>As trade and the supply of money grew there was no longer enough gold reserves to redeem foreign currencies, especially the U.S. Dollar.</a:t>
            </a:r>
          </a:p>
          <a:p>
            <a:pPr>
              <a:lnSpc>
                <a:spcPct val="90000"/>
              </a:lnSpc>
            </a:pPr>
            <a:r>
              <a:rPr lang="en-US" altLang="en-US" sz="2600"/>
              <a:t>In 1971 the United States stopped redeeming  foreign-held U.S. Dollars for gold.</a:t>
            </a:r>
          </a:p>
          <a:p>
            <a:pPr>
              <a:lnSpc>
                <a:spcPct val="90000"/>
              </a:lnSpc>
            </a:pPr>
            <a:r>
              <a:rPr lang="en-US" altLang="en-US" sz="2600"/>
              <a:t>Since then a ‘flexible exchange rate’ has been used.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9170CB3-EE62-30F2-AF72-E33451FF6359}"/>
              </a:ext>
            </a:extLst>
          </p:cNvPr>
          <p:cNvSpPr>
            <a:spLocks noGrp="1" noChangeArrowheads="1"/>
          </p:cNvSpPr>
          <p:nvPr>
            <p:ph type="title"/>
          </p:nvPr>
        </p:nvSpPr>
        <p:spPr>
          <a:xfrm>
            <a:off x="457200" y="0"/>
            <a:ext cx="8229600" cy="1417638"/>
          </a:xfrm>
        </p:spPr>
        <p:txBody>
          <a:bodyPr/>
          <a:lstStyle/>
          <a:p>
            <a:r>
              <a:rPr lang="en-US" altLang="en-US" sz="4000"/>
              <a:t>Part II: How to Finance International Trade</a:t>
            </a:r>
          </a:p>
        </p:txBody>
      </p:sp>
      <p:sp>
        <p:nvSpPr>
          <p:cNvPr id="22532" name="Rectangle 4">
            <a:extLst>
              <a:ext uri="{FF2B5EF4-FFF2-40B4-BE49-F238E27FC236}">
                <a16:creationId xmlns:a16="http://schemas.microsoft.com/office/drawing/2014/main" id="{2D14B351-D693-D9B7-94C2-369566D1C541}"/>
              </a:ext>
            </a:extLst>
          </p:cNvPr>
          <p:cNvSpPr>
            <a:spLocks noGrp="1" noChangeArrowheads="1"/>
          </p:cNvSpPr>
          <p:nvPr>
            <p:ph type="body" sz="half" idx="1"/>
          </p:nvPr>
        </p:nvSpPr>
        <p:spPr/>
        <p:txBody>
          <a:bodyPr/>
          <a:lstStyle/>
          <a:p>
            <a:pPr>
              <a:lnSpc>
                <a:spcPct val="80000"/>
              </a:lnSpc>
            </a:pPr>
            <a:r>
              <a:rPr lang="en-US" altLang="en-US" sz="2000"/>
              <a:t>A ‘flexible exchange rate’ relies on the forces of supply and demand to determine the value of one currency in relationship to another.</a:t>
            </a:r>
          </a:p>
          <a:p>
            <a:pPr>
              <a:lnSpc>
                <a:spcPct val="80000"/>
              </a:lnSpc>
            </a:pPr>
            <a:r>
              <a:rPr lang="en-US" altLang="en-US" sz="2000"/>
              <a:t>This means the value of currencies fluctuates daily according to the availability and want for different currencies.</a:t>
            </a:r>
          </a:p>
          <a:p>
            <a:pPr>
              <a:lnSpc>
                <a:spcPct val="80000"/>
              </a:lnSpc>
            </a:pPr>
            <a:r>
              <a:rPr lang="en-US" altLang="en-US" sz="2000"/>
              <a:t>The chart on the right is an example of a list of exchange rates for certain currencies at a money exchange located in the Shannon Airport in Ireland</a:t>
            </a:r>
          </a:p>
        </p:txBody>
      </p:sp>
      <p:pic>
        <p:nvPicPr>
          <p:cNvPr id="22535" name="Picture 7" descr="A display board with red numbers and numbers.">
            <a:extLst>
              <a:ext uri="{FF2B5EF4-FFF2-40B4-BE49-F238E27FC236}">
                <a16:creationId xmlns:a16="http://schemas.microsoft.com/office/drawing/2014/main" id="{C79D597E-74C4-4BDB-7157-E0F145CCBD3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19600" y="1295400"/>
            <a:ext cx="4724400" cy="5562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E55E6B0-B837-8D23-727B-21ADFF4088C3}"/>
              </a:ext>
            </a:extLst>
          </p:cNvPr>
          <p:cNvSpPr>
            <a:spLocks noGrp="1" noChangeArrowheads="1"/>
          </p:cNvSpPr>
          <p:nvPr>
            <p:ph type="title"/>
          </p:nvPr>
        </p:nvSpPr>
        <p:spPr/>
        <p:txBody>
          <a:bodyPr/>
          <a:lstStyle/>
          <a:p>
            <a:r>
              <a:rPr lang="en-US" altLang="en-US" sz="4000"/>
              <a:t>Part II: How to Finance International Trade</a:t>
            </a:r>
          </a:p>
        </p:txBody>
      </p:sp>
      <p:sp>
        <p:nvSpPr>
          <p:cNvPr id="25604" name="Rectangle 4">
            <a:extLst>
              <a:ext uri="{FF2B5EF4-FFF2-40B4-BE49-F238E27FC236}">
                <a16:creationId xmlns:a16="http://schemas.microsoft.com/office/drawing/2014/main" id="{DA5CA8E1-1032-2CAB-B2A8-4C4C3D579026}"/>
              </a:ext>
            </a:extLst>
          </p:cNvPr>
          <p:cNvSpPr>
            <a:spLocks noGrp="1" noChangeArrowheads="1"/>
          </p:cNvSpPr>
          <p:nvPr>
            <p:ph type="body" sz="half" idx="1"/>
          </p:nvPr>
        </p:nvSpPr>
        <p:spPr/>
        <p:txBody>
          <a:bodyPr/>
          <a:lstStyle/>
          <a:p>
            <a:r>
              <a:rPr lang="en-US" altLang="en-US" sz="2600"/>
              <a:t>As the supply of one currency grows then it loses value compared to another (top panel).</a:t>
            </a:r>
          </a:p>
          <a:p>
            <a:r>
              <a:rPr lang="en-US" altLang="en-US" sz="2600"/>
              <a:t>As the demand of one currency grows then it increases in value compared to another (bottom panel).</a:t>
            </a:r>
          </a:p>
        </p:txBody>
      </p:sp>
      <p:sp>
        <p:nvSpPr>
          <p:cNvPr id="25605" name="Rectangle 5">
            <a:extLst>
              <a:ext uri="{FF2B5EF4-FFF2-40B4-BE49-F238E27FC236}">
                <a16:creationId xmlns:a16="http://schemas.microsoft.com/office/drawing/2014/main" id="{CD204D3B-5F2B-0629-5E22-6E4A927F0DCA}"/>
              </a:ext>
            </a:extLst>
          </p:cNvPr>
          <p:cNvSpPr>
            <a:spLocks noGrp="1" noChangeArrowheads="1"/>
          </p:cNvSpPr>
          <p:nvPr>
            <p:ph sz="quarter" idx="2"/>
          </p:nvPr>
        </p:nvSpPr>
        <p:spPr/>
        <p:txBody>
          <a:bodyPr/>
          <a:lstStyle/>
          <a:p>
            <a:endParaRPr lang="en-US" altLang="en-US" sz="2400"/>
          </a:p>
        </p:txBody>
      </p:sp>
      <p:sp>
        <p:nvSpPr>
          <p:cNvPr id="25606" name="Rectangle 6">
            <a:extLst>
              <a:ext uri="{FF2B5EF4-FFF2-40B4-BE49-F238E27FC236}">
                <a16:creationId xmlns:a16="http://schemas.microsoft.com/office/drawing/2014/main" id="{CCD19525-268E-C017-5D32-A9F50235E315}"/>
              </a:ext>
            </a:extLst>
          </p:cNvPr>
          <p:cNvSpPr>
            <a:spLocks noGrp="1" noChangeArrowheads="1"/>
          </p:cNvSpPr>
          <p:nvPr>
            <p:ph sz="quarter" idx="3"/>
          </p:nvPr>
        </p:nvSpPr>
        <p:spPr/>
        <p:txBody>
          <a:bodyPr/>
          <a:lstStyle/>
          <a:p>
            <a:endParaRPr lang="en-US" altLang="en-US" sz="2400"/>
          </a:p>
        </p:txBody>
      </p:sp>
      <p:sp>
        <p:nvSpPr>
          <p:cNvPr id="25607" name="Rectangle 7">
            <a:extLst>
              <a:ext uri="{FF2B5EF4-FFF2-40B4-BE49-F238E27FC236}">
                <a16:creationId xmlns:a16="http://schemas.microsoft.com/office/drawing/2014/main" id="{2FDB9489-27D4-2E22-187A-EE1448606B79}"/>
              </a:ext>
              <a:ext uri="{C183D7F6-B498-43B3-948B-1728B52AA6E4}">
                <adec:decorative xmlns:adec="http://schemas.microsoft.com/office/drawing/2017/decorative" val="1"/>
              </a:ext>
            </a:extLst>
          </p:cNvPr>
          <p:cNvSpPr>
            <a:spLocks noChangeArrowheads="1"/>
          </p:cNvSpPr>
          <p:nvPr/>
        </p:nvSpPr>
        <p:spPr bwMode="auto">
          <a:xfrm>
            <a:off x="4648200" y="1447800"/>
            <a:ext cx="4038600" cy="2362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Line 8">
            <a:extLst>
              <a:ext uri="{FF2B5EF4-FFF2-40B4-BE49-F238E27FC236}">
                <a16:creationId xmlns:a16="http://schemas.microsoft.com/office/drawing/2014/main" id="{1D655765-5C92-432C-9B29-18532DF08370}"/>
              </a:ext>
              <a:ext uri="{C183D7F6-B498-43B3-948B-1728B52AA6E4}">
                <adec:decorative xmlns:adec="http://schemas.microsoft.com/office/drawing/2017/decorative" val="1"/>
              </a:ext>
            </a:extLst>
          </p:cNvPr>
          <p:cNvSpPr>
            <a:spLocks noChangeShapeType="1"/>
          </p:cNvSpPr>
          <p:nvPr/>
        </p:nvSpPr>
        <p:spPr bwMode="auto">
          <a:xfrm flipV="1">
            <a:off x="5257800" y="1600200"/>
            <a:ext cx="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9">
            <a:extLst>
              <a:ext uri="{FF2B5EF4-FFF2-40B4-BE49-F238E27FC236}">
                <a16:creationId xmlns:a16="http://schemas.microsoft.com/office/drawing/2014/main" id="{D1A7CA33-8AA1-0ADC-2773-7A02EC0A0B1F}"/>
              </a:ext>
              <a:ext uri="{C183D7F6-B498-43B3-948B-1728B52AA6E4}">
                <adec:decorative xmlns:adec="http://schemas.microsoft.com/office/drawing/2017/decorative" val="1"/>
              </a:ext>
            </a:extLst>
          </p:cNvPr>
          <p:cNvSpPr>
            <a:spLocks noChangeShapeType="1"/>
          </p:cNvSpPr>
          <p:nvPr/>
        </p:nvSpPr>
        <p:spPr bwMode="auto">
          <a:xfrm>
            <a:off x="5257800" y="33528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0">
            <a:extLst>
              <a:ext uri="{FF2B5EF4-FFF2-40B4-BE49-F238E27FC236}">
                <a16:creationId xmlns:a16="http://schemas.microsoft.com/office/drawing/2014/main" id="{BC56B34F-D888-7120-5010-E30909AD5A06}"/>
              </a:ext>
              <a:ext uri="{C183D7F6-B498-43B3-948B-1728B52AA6E4}">
                <adec:decorative xmlns:adec="http://schemas.microsoft.com/office/drawing/2017/decorative" val="1"/>
              </a:ext>
            </a:extLst>
          </p:cNvPr>
          <p:cNvSpPr>
            <a:spLocks noChangeShapeType="1"/>
          </p:cNvSpPr>
          <p:nvPr/>
        </p:nvSpPr>
        <p:spPr bwMode="auto">
          <a:xfrm flipV="1">
            <a:off x="5410200" y="1676400"/>
            <a:ext cx="1371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Line 11">
            <a:extLst>
              <a:ext uri="{FF2B5EF4-FFF2-40B4-BE49-F238E27FC236}">
                <a16:creationId xmlns:a16="http://schemas.microsoft.com/office/drawing/2014/main" id="{E5B3258B-90CF-5BC4-35EB-F931776C7331}"/>
              </a:ext>
              <a:ext uri="{C183D7F6-B498-43B3-948B-1728B52AA6E4}">
                <adec:decorative xmlns:adec="http://schemas.microsoft.com/office/drawing/2017/decorative" val="1"/>
              </a:ext>
            </a:extLst>
          </p:cNvPr>
          <p:cNvSpPr>
            <a:spLocks noChangeShapeType="1"/>
          </p:cNvSpPr>
          <p:nvPr/>
        </p:nvSpPr>
        <p:spPr bwMode="auto">
          <a:xfrm flipV="1">
            <a:off x="6096000" y="1676400"/>
            <a:ext cx="1447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a:extLst>
              <a:ext uri="{FF2B5EF4-FFF2-40B4-BE49-F238E27FC236}">
                <a16:creationId xmlns:a16="http://schemas.microsoft.com/office/drawing/2014/main" id="{4578680E-321E-8E75-2817-2C4A78FE5AF0}"/>
              </a:ext>
              <a:ext uri="{C183D7F6-B498-43B3-948B-1728B52AA6E4}">
                <adec:decorative xmlns:adec="http://schemas.microsoft.com/office/drawing/2017/decorative" val="1"/>
              </a:ext>
            </a:extLst>
          </p:cNvPr>
          <p:cNvSpPr>
            <a:spLocks noChangeShapeType="1"/>
          </p:cNvSpPr>
          <p:nvPr/>
        </p:nvSpPr>
        <p:spPr bwMode="auto">
          <a:xfrm>
            <a:off x="5638800" y="1676400"/>
            <a:ext cx="13716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WordArt 14">
            <a:extLst>
              <a:ext uri="{FF2B5EF4-FFF2-40B4-BE49-F238E27FC236}">
                <a16:creationId xmlns:a16="http://schemas.microsoft.com/office/drawing/2014/main" id="{AD0D9EF4-1F68-76D6-5A4D-5D01C6FC3C86}"/>
              </a:ext>
            </a:extLst>
          </p:cNvPr>
          <p:cNvSpPr>
            <a:spLocks noChangeArrowheads="1" noChangeShapeType="1" noTextEdit="1"/>
          </p:cNvSpPr>
          <p:nvPr/>
        </p:nvSpPr>
        <p:spPr bwMode="auto">
          <a:xfrm>
            <a:off x="6858000" y="1524000"/>
            <a:ext cx="161925"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S</a:t>
            </a:r>
          </a:p>
        </p:txBody>
      </p:sp>
      <p:sp>
        <p:nvSpPr>
          <p:cNvPr id="25615" name="WordArt 15">
            <a:extLst>
              <a:ext uri="{FF2B5EF4-FFF2-40B4-BE49-F238E27FC236}">
                <a16:creationId xmlns:a16="http://schemas.microsoft.com/office/drawing/2014/main" id="{8887ADEB-7364-DA24-698F-41164337C472}"/>
              </a:ext>
            </a:extLst>
          </p:cNvPr>
          <p:cNvSpPr>
            <a:spLocks noChangeArrowheads="1" noChangeShapeType="1" noTextEdit="1"/>
          </p:cNvSpPr>
          <p:nvPr/>
        </p:nvSpPr>
        <p:spPr bwMode="auto">
          <a:xfrm>
            <a:off x="7543800" y="1752600"/>
            <a:ext cx="314325"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S2</a:t>
            </a:r>
          </a:p>
        </p:txBody>
      </p:sp>
      <p:sp>
        <p:nvSpPr>
          <p:cNvPr id="25616" name="WordArt 16">
            <a:extLst>
              <a:ext uri="{FF2B5EF4-FFF2-40B4-BE49-F238E27FC236}">
                <a16:creationId xmlns:a16="http://schemas.microsoft.com/office/drawing/2014/main" id="{99401769-9D51-38D2-998A-096A0C9E3E27}"/>
              </a:ext>
            </a:extLst>
          </p:cNvPr>
          <p:cNvSpPr>
            <a:spLocks noChangeArrowheads="1" noChangeShapeType="1" noTextEdit="1"/>
          </p:cNvSpPr>
          <p:nvPr/>
        </p:nvSpPr>
        <p:spPr bwMode="auto">
          <a:xfrm>
            <a:off x="7162800" y="2895600"/>
            <a:ext cx="180975"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D</a:t>
            </a:r>
          </a:p>
        </p:txBody>
      </p:sp>
      <p:sp>
        <p:nvSpPr>
          <p:cNvPr id="25617" name="AutoShape 17">
            <a:extLst>
              <a:ext uri="{FF2B5EF4-FFF2-40B4-BE49-F238E27FC236}">
                <a16:creationId xmlns:a16="http://schemas.microsoft.com/office/drawing/2014/main" id="{AEC1F524-6741-C8D3-9258-04AFAA331B6A}"/>
              </a:ext>
              <a:ext uri="{C183D7F6-B498-43B3-948B-1728B52AA6E4}">
                <adec:decorative xmlns:adec="http://schemas.microsoft.com/office/drawing/2017/decorative" val="1"/>
              </a:ext>
            </a:extLst>
          </p:cNvPr>
          <p:cNvSpPr>
            <a:spLocks noChangeArrowheads="1"/>
          </p:cNvSpPr>
          <p:nvPr/>
        </p:nvSpPr>
        <p:spPr bwMode="auto">
          <a:xfrm>
            <a:off x="6553200" y="2057400"/>
            <a:ext cx="381000" cy="76200"/>
          </a:xfrm>
          <a:prstGeom prst="right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WordArt 18">
            <a:extLst>
              <a:ext uri="{FF2B5EF4-FFF2-40B4-BE49-F238E27FC236}">
                <a16:creationId xmlns:a16="http://schemas.microsoft.com/office/drawing/2014/main" id="{9C114CEA-B120-4BA0-A827-D164B4C97A38}"/>
              </a:ext>
            </a:extLst>
          </p:cNvPr>
          <p:cNvSpPr>
            <a:spLocks noChangeArrowheads="1" noChangeShapeType="1" noTextEdit="1"/>
          </p:cNvSpPr>
          <p:nvPr/>
        </p:nvSpPr>
        <p:spPr bwMode="auto">
          <a:xfrm rot="5400000">
            <a:off x="4114800" y="2438400"/>
            <a:ext cx="1676400" cy="1524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1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P of $ in Euro</a:t>
            </a:r>
          </a:p>
        </p:txBody>
      </p:sp>
      <p:sp>
        <p:nvSpPr>
          <p:cNvPr id="25619" name="WordArt 19">
            <a:extLst>
              <a:ext uri="{FF2B5EF4-FFF2-40B4-BE49-F238E27FC236}">
                <a16:creationId xmlns:a16="http://schemas.microsoft.com/office/drawing/2014/main" id="{6AEB5339-D67C-94E9-7E00-9882D9A43172}"/>
              </a:ext>
            </a:extLst>
          </p:cNvPr>
          <p:cNvSpPr>
            <a:spLocks noChangeArrowheads="1" noChangeShapeType="1" noTextEdit="1"/>
          </p:cNvSpPr>
          <p:nvPr/>
        </p:nvSpPr>
        <p:spPr bwMode="auto">
          <a:xfrm>
            <a:off x="5715000" y="3429000"/>
            <a:ext cx="1066800" cy="285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Q of $</a:t>
            </a:r>
          </a:p>
        </p:txBody>
      </p:sp>
      <p:sp>
        <p:nvSpPr>
          <p:cNvPr id="25620" name="Rectangle 20">
            <a:extLst>
              <a:ext uri="{FF2B5EF4-FFF2-40B4-BE49-F238E27FC236}">
                <a16:creationId xmlns:a16="http://schemas.microsoft.com/office/drawing/2014/main" id="{F1FCF154-E44F-7B9C-FE1A-D5453D695FBD}"/>
              </a:ext>
              <a:ext uri="{C183D7F6-B498-43B3-948B-1728B52AA6E4}">
                <adec:decorative xmlns:adec="http://schemas.microsoft.com/office/drawing/2017/decorative" val="1"/>
              </a:ext>
            </a:extLst>
          </p:cNvPr>
          <p:cNvSpPr>
            <a:spLocks noChangeArrowheads="1"/>
          </p:cNvSpPr>
          <p:nvPr/>
        </p:nvSpPr>
        <p:spPr bwMode="auto">
          <a:xfrm>
            <a:off x="4648200" y="3962400"/>
            <a:ext cx="4038600" cy="2362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Line 22">
            <a:extLst>
              <a:ext uri="{FF2B5EF4-FFF2-40B4-BE49-F238E27FC236}">
                <a16:creationId xmlns:a16="http://schemas.microsoft.com/office/drawing/2014/main" id="{AB506510-747F-333C-793D-8E4EFA5F6F8F}"/>
              </a:ext>
              <a:ext uri="{C183D7F6-B498-43B3-948B-1728B52AA6E4}">
                <adec:decorative xmlns:adec="http://schemas.microsoft.com/office/drawing/2017/decorative" val="1"/>
              </a:ext>
            </a:extLst>
          </p:cNvPr>
          <p:cNvSpPr>
            <a:spLocks noChangeShapeType="1"/>
          </p:cNvSpPr>
          <p:nvPr/>
        </p:nvSpPr>
        <p:spPr bwMode="auto">
          <a:xfrm flipV="1">
            <a:off x="5105400" y="4191000"/>
            <a:ext cx="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3" name="Line 23">
            <a:extLst>
              <a:ext uri="{FF2B5EF4-FFF2-40B4-BE49-F238E27FC236}">
                <a16:creationId xmlns:a16="http://schemas.microsoft.com/office/drawing/2014/main" id="{42BF0BF7-9DF5-ECD9-9803-ACA8D23821E7}"/>
              </a:ext>
              <a:ext uri="{C183D7F6-B498-43B3-948B-1728B52AA6E4}">
                <adec:decorative xmlns:adec="http://schemas.microsoft.com/office/drawing/2017/decorative" val="1"/>
              </a:ext>
            </a:extLst>
          </p:cNvPr>
          <p:cNvSpPr>
            <a:spLocks noChangeShapeType="1"/>
          </p:cNvSpPr>
          <p:nvPr/>
        </p:nvSpPr>
        <p:spPr bwMode="auto">
          <a:xfrm>
            <a:off x="5105400" y="57912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4" name="Line 24">
            <a:extLst>
              <a:ext uri="{FF2B5EF4-FFF2-40B4-BE49-F238E27FC236}">
                <a16:creationId xmlns:a16="http://schemas.microsoft.com/office/drawing/2014/main" id="{E2EC41D6-D8BB-C021-82D8-54E569DDE52E}"/>
              </a:ext>
              <a:ext uri="{C183D7F6-B498-43B3-948B-1728B52AA6E4}">
                <adec:decorative xmlns:adec="http://schemas.microsoft.com/office/drawing/2017/decorative" val="1"/>
              </a:ext>
            </a:extLst>
          </p:cNvPr>
          <p:cNvSpPr>
            <a:spLocks noChangeShapeType="1"/>
          </p:cNvSpPr>
          <p:nvPr/>
        </p:nvSpPr>
        <p:spPr bwMode="auto">
          <a:xfrm flipV="1">
            <a:off x="5257800" y="4343400"/>
            <a:ext cx="19050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5" name="Line 25">
            <a:extLst>
              <a:ext uri="{FF2B5EF4-FFF2-40B4-BE49-F238E27FC236}">
                <a16:creationId xmlns:a16="http://schemas.microsoft.com/office/drawing/2014/main" id="{5FD7AD78-7B71-FFF6-43D9-9DB3CD7526F3}"/>
              </a:ext>
              <a:ext uri="{C183D7F6-B498-43B3-948B-1728B52AA6E4}">
                <adec:decorative xmlns:adec="http://schemas.microsoft.com/office/drawing/2017/decorative" val="1"/>
              </a:ext>
            </a:extLst>
          </p:cNvPr>
          <p:cNvSpPr>
            <a:spLocks noChangeShapeType="1"/>
          </p:cNvSpPr>
          <p:nvPr/>
        </p:nvSpPr>
        <p:spPr bwMode="auto">
          <a:xfrm>
            <a:off x="5410200" y="4343400"/>
            <a:ext cx="12954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6" name="Line 26">
            <a:extLst>
              <a:ext uri="{FF2B5EF4-FFF2-40B4-BE49-F238E27FC236}">
                <a16:creationId xmlns:a16="http://schemas.microsoft.com/office/drawing/2014/main" id="{EA57E9A2-1A7C-2C69-60C3-E593D2165002}"/>
              </a:ext>
              <a:ext uri="{C183D7F6-B498-43B3-948B-1728B52AA6E4}">
                <adec:decorative xmlns:adec="http://schemas.microsoft.com/office/drawing/2017/decorative" val="1"/>
              </a:ext>
            </a:extLst>
          </p:cNvPr>
          <p:cNvSpPr>
            <a:spLocks noChangeShapeType="1"/>
          </p:cNvSpPr>
          <p:nvPr/>
        </p:nvSpPr>
        <p:spPr bwMode="auto">
          <a:xfrm>
            <a:off x="6172200" y="426720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7" name="WordArt 27">
            <a:extLst>
              <a:ext uri="{FF2B5EF4-FFF2-40B4-BE49-F238E27FC236}">
                <a16:creationId xmlns:a16="http://schemas.microsoft.com/office/drawing/2014/main" id="{AA3EF1F7-D573-41E4-325A-77557347A1BC}"/>
              </a:ext>
            </a:extLst>
          </p:cNvPr>
          <p:cNvSpPr>
            <a:spLocks noChangeArrowheads="1" noChangeShapeType="1" noTextEdit="1"/>
          </p:cNvSpPr>
          <p:nvPr/>
        </p:nvSpPr>
        <p:spPr bwMode="auto">
          <a:xfrm>
            <a:off x="7239000" y="4191000"/>
            <a:ext cx="161925"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S</a:t>
            </a:r>
          </a:p>
        </p:txBody>
      </p:sp>
      <p:sp>
        <p:nvSpPr>
          <p:cNvPr id="25628" name="WordArt 28">
            <a:extLst>
              <a:ext uri="{FF2B5EF4-FFF2-40B4-BE49-F238E27FC236}">
                <a16:creationId xmlns:a16="http://schemas.microsoft.com/office/drawing/2014/main" id="{889EBC3F-760C-97DB-C709-F45CD2896CE6}"/>
              </a:ext>
            </a:extLst>
          </p:cNvPr>
          <p:cNvSpPr>
            <a:spLocks noChangeArrowheads="1" noChangeShapeType="1" noTextEdit="1"/>
          </p:cNvSpPr>
          <p:nvPr/>
        </p:nvSpPr>
        <p:spPr bwMode="auto">
          <a:xfrm>
            <a:off x="6781800" y="5410200"/>
            <a:ext cx="180975"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D</a:t>
            </a:r>
          </a:p>
        </p:txBody>
      </p:sp>
      <p:sp>
        <p:nvSpPr>
          <p:cNvPr id="25629" name="WordArt 29">
            <a:extLst>
              <a:ext uri="{FF2B5EF4-FFF2-40B4-BE49-F238E27FC236}">
                <a16:creationId xmlns:a16="http://schemas.microsoft.com/office/drawing/2014/main" id="{997E9186-D3E7-6D51-2A24-FE27800D1FE6}"/>
              </a:ext>
            </a:extLst>
          </p:cNvPr>
          <p:cNvSpPr>
            <a:spLocks noChangeArrowheads="1" noChangeShapeType="1" noTextEdit="1"/>
          </p:cNvSpPr>
          <p:nvPr/>
        </p:nvSpPr>
        <p:spPr bwMode="auto">
          <a:xfrm>
            <a:off x="7391400" y="5181600"/>
            <a:ext cx="333375"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D2</a:t>
            </a:r>
          </a:p>
        </p:txBody>
      </p:sp>
      <p:sp>
        <p:nvSpPr>
          <p:cNvPr id="25630" name="AutoShape 30">
            <a:extLst>
              <a:ext uri="{FF2B5EF4-FFF2-40B4-BE49-F238E27FC236}">
                <a16:creationId xmlns:a16="http://schemas.microsoft.com/office/drawing/2014/main" id="{6A6E1823-A6A6-CD8C-B69B-7AA6591681E5}"/>
              </a:ext>
              <a:ext uri="{C183D7F6-B498-43B3-948B-1728B52AA6E4}">
                <adec:decorative xmlns:adec="http://schemas.microsoft.com/office/drawing/2017/decorative" val="1"/>
              </a:ext>
            </a:extLst>
          </p:cNvPr>
          <p:cNvSpPr>
            <a:spLocks noChangeArrowheads="1"/>
          </p:cNvSpPr>
          <p:nvPr/>
        </p:nvSpPr>
        <p:spPr bwMode="auto">
          <a:xfrm>
            <a:off x="5867400" y="4572000"/>
            <a:ext cx="533400" cy="76200"/>
          </a:xfrm>
          <a:prstGeom prst="rightArrow">
            <a:avLst>
              <a:gd name="adj1" fmla="val 50000"/>
              <a:gd name="adj2" fmla="val 1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1" name="WordArt 31">
            <a:extLst>
              <a:ext uri="{FF2B5EF4-FFF2-40B4-BE49-F238E27FC236}">
                <a16:creationId xmlns:a16="http://schemas.microsoft.com/office/drawing/2014/main" id="{E4D09BED-3D3A-6585-0FA3-FD8594F79D97}"/>
              </a:ext>
            </a:extLst>
          </p:cNvPr>
          <p:cNvSpPr>
            <a:spLocks noChangeArrowheads="1" noChangeShapeType="1" noTextEdit="1"/>
          </p:cNvSpPr>
          <p:nvPr/>
        </p:nvSpPr>
        <p:spPr bwMode="auto">
          <a:xfrm rot="5400000">
            <a:off x="4000500" y="4914900"/>
            <a:ext cx="1752600" cy="1524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1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P of $ in Euro</a:t>
            </a:r>
          </a:p>
        </p:txBody>
      </p:sp>
      <p:sp>
        <p:nvSpPr>
          <p:cNvPr id="25632" name="WordArt 32">
            <a:extLst>
              <a:ext uri="{FF2B5EF4-FFF2-40B4-BE49-F238E27FC236}">
                <a16:creationId xmlns:a16="http://schemas.microsoft.com/office/drawing/2014/main" id="{5454C1BA-CC51-F1F9-ED23-D85992BEAC95}"/>
              </a:ext>
            </a:extLst>
          </p:cNvPr>
          <p:cNvSpPr>
            <a:spLocks noChangeArrowheads="1" noChangeShapeType="1" noTextEdit="1"/>
          </p:cNvSpPr>
          <p:nvPr/>
        </p:nvSpPr>
        <p:spPr bwMode="auto">
          <a:xfrm>
            <a:off x="5791200" y="5867400"/>
            <a:ext cx="990600" cy="285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Q of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B49DF0B-AB8A-3815-758F-651F9E695702}"/>
              </a:ext>
            </a:extLst>
          </p:cNvPr>
          <p:cNvSpPr>
            <a:spLocks noGrp="1" noChangeArrowheads="1"/>
          </p:cNvSpPr>
          <p:nvPr>
            <p:ph type="title"/>
          </p:nvPr>
        </p:nvSpPr>
        <p:spPr/>
        <p:txBody>
          <a:bodyPr/>
          <a:lstStyle/>
          <a:p>
            <a:r>
              <a:rPr lang="en-US" altLang="en-US" sz="4000"/>
              <a:t>Part II: How to Finance International Trade</a:t>
            </a:r>
          </a:p>
        </p:txBody>
      </p:sp>
      <p:sp>
        <p:nvSpPr>
          <p:cNvPr id="27651" name="Rectangle 3">
            <a:extLst>
              <a:ext uri="{FF2B5EF4-FFF2-40B4-BE49-F238E27FC236}">
                <a16:creationId xmlns:a16="http://schemas.microsoft.com/office/drawing/2014/main" id="{86C510F7-1A36-914D-A83C-BFDCF6173A33}"/>
              </a:ext>
            </a:extLst>
          </p:cNvPr>
          <p:cNvSpPr>
            <a:spLocks noGrp="1" noChangeArrowheads="1"/>
          </p:cNvSpPr>
          <p:nvPr>
            <p:ph type="body" idx="1"/>
          </p:nvPr>
        </p:nvSpPr>
        <p:spPr/>
        <p:txBody>
          <a:bodyPr/>
          <a:lstStyle/>
          <a:p>
            <a:pPr>
              <a:lnSpc>
                <a:spcPct val="90000"/>
              </a:lnSpc>
            </a:pPr>
            <a:r>
              <a:rPr lang="en-US" altLang="en-US" sz="2400"/>
              <a:t>In 2002 twelve European Countries began using a single currency called the Euro.</a:t>
            </a:r>
          </a:p>
          <a:p>
            <a:pPr>
              <a:lnSpc>
                <a:spcPct val="90000"/>
              </a:lnSpc>
            </a:pPr>
            <a:r>
              <a:rPr lang="en-US" altLang="en-US" sz="2400"/>
              <a:t>Those countries are: Austria, Belgium, Finland, France, Germany, Greece, Ireland, Italy, Luxembourg, the Netherlands, Portugal, and Spain.</a:t>
            </a:r>
          </a:p>
          <a:p>
            <a:pPr>
              <a:lnSpc>
                <a:spcPct val="90000"/>
              </a:lnSpc>
            </a:pPr>
            <a:r>
              <a:rPr lang="en-US" altLang="en-US" sz="2400"/>
              <a:t>Because of increased demand for the Euro and increased supply of the U.S. Dollar, the Euro has increased in value compared to the U.S. Dollar.</a:t>
            </a:r>
          </a:p>
          <a:p>
            <a:pPr>
              <a:lnSpc>
                <a:spcPct val="90000"/>
              </a:lnSpc>
            </a:pPr>
            <a:r>
              <a:rPr lang="en-US" altLang="en-US" sz="2400"/>
              <a:t>The Euro is currently stronger than the Dollar.</a:t>
            </a:r>
          </a:p>
          <a:p>
            <a:pPr>
              <a:lnSpc>
                <a:spcPct val="90000"/>
              </a:lnSpc>
              <a:buFont typeface="Wingdings" pitchFamily="2" charset="2"/>
              <a:buNone/>
            </a:pPr>
            <a:endParaRPr lang="en-US" altLang="en-US" sz="2400"/>
          </a:p>
          <a:p>
            <a:pPr>
              <a:lnSpc>
                <a:spcPct val="90000"/>
              </a:lnSpc>
            </a:pPr>
            <a:r>
              <a:rPr lang="en-US" altLang="en-US" sz="2400" b="1" i="1"/>
              <a:t>What effect does this have on trade?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DD02DA6-546C-144F-CDBE-FD374637009C}"/>
              </a:ext>
            </a:extLst>
          </p:cNvPr>
          <p:cNvSpPr>
            <a:spLocks noGrp="1" noChangeArrowheads="1"/>
          </p:cNvSpPr>
          <p:nvPr>
            <p:ph type="title"/>
          </p:nvPr>
        </p:nvSpPr>
        <p:spPr/>
        <p:txBody>
          <a:bodyPr/>
          <a:lstStyle/>
          <a:p>
            <a:r>
              <a:rPr lang="en-US" altLang="en-US" sz="4000"/>
              <a:t>Part II: How to Finance International Trade</a:t>
            </a:r>
          </a:p>
        </p:txBody>
      </p:sp>
      <p:sp>
        <p:nvSpPr>
          <p:cNvPr id="28675" name="Rectangle 3">
            <a:extLst>
              <a:ext uri="{FF2B5EF4-FFF2-40B4-BE49-F238E27FC236}">
                <a16:creationId xmlns:a16="http://schemas.microsoft.com/office/drawing/2014/main" id="{6B494A71-BC35-E0F3-3E9A-72DCA8AD6631}"/>
              </a:ext>
            </a:extLst>
          </p:cNvPr>
          <p:cNvSpPr>
            <a:spLocks noGrp="1" noChangeArrowheads="1"/>
          </p:cNvSpPr>
          <p:nvPr>
            <p:ph type="body" sz="half" idx="2"/>
          </p:nvPr>
        </p:nvSpPr>
        <p:spPr>
          <a:xfrm>
            <a:off x="4648200" y="1447800"/>
            <a:ext cx="4038600" cy="4530725"/>
          </a:xfrm>
        </p:spPr>
        <p:txBody>
          <a:bodyPr/>
          <a:lstStyle/>
          <a:p>
            <a:pPr>
              <a:lnSpc>
                <a:spcPct val="80000"/>
              </a:lnSpc>
            </a:pPr>
            <a:r>
              <a:rPr lang="en-US" altLang="en-US" sz="2800" b="1" i="1" u="sng"/>
              <a:t>First the bad news</a:t>
            </a:r>
            <a:r>
              <a:rPr lang="en-US" altLang="en-US" sz="2400" b="1" i="1"/>
              <a:t>:</a:t>
            </a:r>
            <a:r>
              <a:rPr lang="en-US" altLang="en-US" sz="2000"/>
              <a:t> </a:t>
            </a:r>
          </a:p>
          <a:p>
            <a:pPr>
              <a:lnSpc>
                <a:spcPct val="80000"/>
              </a:lnSpc>
            </a:pPr>
            <a:r>
              <a:rPr lang="en-US" altLang="en-US" sz="2400"/>
              <a:t>  It costs more for Americans to import European goods because it takes more Dollars to equal the Euro.</a:t>
            </a:r>
          </a:p>
          <a:p>
            <a:pPr>
              <a:lnSpc>
                <a:spcPct val="80000"/>
              </a:lnSpc>
            </a:pPr>
            <a:r>
              <a:rPr lang="en-US" altLang="en-US" sz="2400"/>
              <a:t>  It also costs more for Americans who are traveling in Europe to buy things</a:t>
            </a:r>
          </a:p>
          <a:p>
            <a:pPr>
              <a:lnSpc>
                <a:spcPct val="80000"/>
              </a:lnSpc>
            </a:pPr>
            <a:r>
              <a:rPr lang="en-US" altLang="en-US" sz="2200" b="1" i="1"/>
              <a:t>How many American dollars would it cost to buy a one of these Value Meals in Dublin, Ireland?</a:t>
            </a:r>
          </a:p>
          <a:p>
            <a:pPr>
              <a:lnSpc>
                <a:spcPct val="80000"/>
              </a:lnSpc>
            </a:pPr>
            <a:endParaRPr lang="en-US" altLang="en-US" sz="2200"/>
          </a:p>
        </p:txBody>
      </p:sp>
      <p:pic>
        <p:nvPicPr>
          <p:cNvPr id="28677" name="Picture 5" descr="A menu board with pictures of food.">
            <a:extLst>
              <a:ext uri="{FF2B5EF4-FFF2-40B4-BE49-F238E27FC236}">
                <a16:creationId xmlns:a16="http://schemas.microsoft.com/office/drawing/2014/main" id="{DEEFE191-C925-A485-6C2F-1044789AFC0F}"/>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52400" y="1524000"/>
            <a:ext cx="4495800" cy="4953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58B212-6796-D1B8-BB6A-E23E7995E094}"/>
              </a:ext>
            </a:extLst>
          </p:cNvPr>
          <p:cNvSpPr>
            <a:spLocks noGrp="1" noChangeArrowheads="1"/>
          </p:cNvSpPr>
          <p:nvPr>
            <p:ph type="title"/>
          </p:nvPr>
        </p:nvSpPr>
        <p:spPr/>
        <p:txBody>
          <a:bodyPr/>
          <a:lstStyle/>
          <a:p>
            <a:r>
              <a:rPr lang="en-US" altLang="en-US" sz="4000"/>
              <a:t>Part II: How to Finance International Trade</a:t>
            </a:r>
          </a:p>
        </p:txBody>
      </p:sp>
      <p:sp>
        <p:nvSpPr>
          <p:cNvPr id="30725" name="Rectangle 5">
            <a:extLst>
              <a:ext uri="{FF2B5EF4-FFF2-40B4-BE49-F238E27FC236}">
                <a16:creationId xmlns:a16="http://schemas.microsoft.com/office/drawing/2014/main" id="{1C72F355-4011-DE70-E924-CBC5EB54A072}"/>
              </a:ext>
            </a:extLst>
          </p:cNvPr>
          <p:cNvSpPr>
            <a:spLocks noGrp="1" noChangeArrowheads="1"/>
          </p:cNvSpPr>
          <p:nvPr>
            <p:ph type="body" sz="half" idx="2"/>
          </p:nvPr>
        </p:nvSpPr>
        <p:spPr/>
        <p:txBody>
          <a:bodyPr/>
          <a:lstStyle/>
          <a:p>
            <a:r>
              <a:rPr lang="en-US" altLang="en-US" sz="2600"/>
              <a:t>With an exchange rate of $1.22 to one Euro it would cost about $6.40 for the medium meal and about $6.90 for the large meal.</a:t>
            </a:r>
          </a:p>
          <a:p>
            <a:r>
              <a:rPr lang="en-US" altLang="en-US" sz="2600" b="1" i="1"/>
              <a:t>How does this compare to what we pay here in the United States?</a:t>
            </a:r>
          </a:p>
        </p:txBody>
      </p:sp>
      <p:pic>
        <p:nvPicPr>
          <p:cNvPr id="30726" name="Picture 6" descr="A menu board with pictures of food.">
            <a:extLst>
              <a:ext uri="{FF2B5EF4-FFF2-40B4-BE49-F238E27FC236}">
                <a16:creationId xmlns:a16="http://schemas.microsoft.com/office/drawing/2014/main" id="{7D30ED82-DBF2-A91F-8FE4-8E71F28ADFC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1600200"/>
            <a:ext cx="4343400" cy="5029200"/>
          </a:xfr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a:extLst>
              <a:ext uri="{FF2B5EF4-FFF2-40B4-BE49-F238E27FC236}">
                <a16:creationId xmlns:a16="http://schemas.microsoft.com/office/drawing/2014/main" id="{F4AC7572-8E7B-3B4E-97C9-988F93BE520D}"/>
              </a:ext>
            </a:extLst>
          </p:cNvPr>
          <p:cNvSpPr>
            <a:spLocks noGrp="1" noChangeArrowheads="1"/>
          </p:cNvSpPr>
          <p:nvPr>
            <p:ph type="title"/>
          </p:nvPr>
        </p:nvSpPr>
        <p:spPr/>
        <p:txBody>
          <a:bodyPr/>
          <a:lstStyle/>
          <a:p>
            <a:r>
              <a:rPr lang="en-US" altLang="en-US" sz="4000"/>
              <a:t>Part II: How to Finance International Trade</a:t>
            </a:r>
          </a:p>
        </p:txBody>
      </p:sp>
      <p:sp>
        <p:nvSpPr>
          <p:cNvPr id="32771" name="Rectangle 3">
            <a:extLst>
              <a:ext uri="{FF2B5EF4-FFF2-40B4-BE49-F238E27FC236}">
                <a16:creationId xmlns:a16="http://schemas.microsoft.com/office/drawing/2014/main" id="{4929A654-EF4F-2F07-F343-931AB7C8EC0E}"/>
              </a:ext>
            </a:extLst>
          </p:cNvPr>
          <p:cNvSpPr>
            <a:spLocks noGrp="1" noChangeArrowheads="1"/>
          </p:cNvSpPr>
          <p:nvPr>
            <p:ph type="body" idx="1"/>
          </p:nvPr>
        </p:nvSpPr>
        <p:spPr/>
        <p:txBody>
          <a:bodyPr/>
          <a:lstStyle/>
          <a:p>
            <a:pPr>
              <a:lnSpc>
                <a:spcPct val="90000"/>
              </a:lnSpc>
            </a:pPr>
            <a:r>
              <a:rPr lang="en-US" altLang="en-US" sz="2800" b="1" u="sng"/>
              <a:t>Now some good news</a:t>
            </a:r>
            <a:r>
              <a:rPr lang="en-US" altLang="en-US" sz="2800" b="1"/>
              <a:t>:</a:t>
            </a:r>
          </a:p>
          <a:p>
            <a:pPr>
              <a:lnSpc>
                <a:spcPct val="90000"/>
              </a:lnSpc>
            </a:pPr>
            <a:r>
              <a:rPr lang="en-US" altLang="en-US" sz="2800"/>
              <a:t>As the Euro gains in strength compared to the Dollar then it becomes cheaper for the countries of the European Union to import American goods because they can buy more with a stronger currency.</a:t>
            </a:r>
          </a:p>
          <a:p>
            <a:pPr>
              <a:lnSpc>
                <a:spcPct val="90000"/>
              </a:lnSpc>
            </a:pPr>
            <a:r>
              <a:rPr lang="en-US" altLang="en-US" sz="2800"/>
              <a:t>As this continues then there is an increase in the demand for Dollars which will eventually increase the value of the Dollar.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16D00F9F-1A1D-7FBD-0BA0-F55A4D63BB8F}"/>
              </a:ext>
            </a:extLst>
          </p:cNvPr>
          <p:cNvSpPr>
            <a:spLocks noGrp="1" noChangeArrowheads="1"/>
          </p:cNvSpPr>
          <p:nvPr>
            <p:ph type="body" idx="1"/>
          </p:nvPr>
        </p:nvSpPr>
        <p:spPr/>
        <p:txBody>
          <a:bodyPr/>
          <a:lstStyle/>
          <a:p>
            <a:pPr algn="ctr">
              <a:buFont typeface="Wingdings" pitchFamily="2" charset="2"/>
              <a:buNone/>
            </a:pPr>
            <a:r>
              <a:rPr lang="en-US" altLang="en-US" b="1" u="sng"/>
              <a:t>Summary</a:t>
            </a:r>
          </a:p>
          <a:p>
            <a:pPr>
              <a:buFontTx/>
              <a:buChar char="•"/>
            </a:pPr>
            <a:r>
              <a:rPr lang="en-US" altLang="en-US" sz="2800"/>
              <a:t>As the increase or decrease in the supply and demand of currencies changes so does the value of currencies in relationship to one another.</a:t>
            </a:r>
          </a:p>
          <a:p>
            <a:pPr>
              <a:buFontTx/>
              <a:buChar char="•"/>
            </a:pPr>
            <a:r>
              <a:rPr lang="en-US" altLang="en-US" sz="2800"/>
              <a:t>Because the effect of these changes in greatly influence a country’s economy it is important the you understand the causes and effects of a flexible exchange rate.</a:t>
            </a:r>
          </a:p>
        </p:txBody>
      </p:sp>
      <p:sp>
        <p:nvSpPr>
          <p:cNvPr id="35845" name="Rectangle 5">
            <a:extLst>
              <a:ext uri="{FF2B5EF4-FFF2-40B4-BE49-F238E27FC236}">
                <a16:creationId xmlns:a16="http://schemas.microsoft.com/office/drawing/2014/main" id="{25DC49DB-5B71-827D-1D45-61E6438B09FC}"/>
              </a:ext>
            </a:extLst>
          </p:cNvPr>
          <p:cNvSpPr>
            <a:spLocks noGrp="1" noChangeArrowheads="1"/>
          </p:cNvSpPr>
          <p:nvPr>
            <p:ph type="title"/>
          </p:nvPr>
        </p:nvSpPr>
        <p:spPr/>
        <p:txBody>
          <a:bodyPr/>
          <a:lstStyle/>
          <a:p>
            <a:r>
              <a:rPr lang="en-US" altLang="en-US" sz="4000"/>
              <a:t>Part II: How to Finance International Trade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1102ED9-BC88-AF4C-DD0C-CD0B8E201604}"/>
              </a:ext>
            </a:extLst>
          </p:cNvPr>
          <p:cNvSpPr>
            <a:spLocks noGrp="1" noChangeArrowheads="1"/>
          </p:cNvSpPr>
          <p:nvPr>
            <p:ph type="title"/>
          </p:nvPr>
        </p:nvSpPr>
        <p:spPr/>
        <p:txBody>
          <a:bodyPr/>
          <a:lstStyle/>
          <a:p>
            <a:r>
              <a:rPr lang="en-US" altLang="en-US" sz="4000"/>
              <a:t>Why Do Countries Trade With Each Other?</a:t>
            </a:r>
          </a:p>
        </p:txBody>
      </p:sp>
      <p:sp>
        <p:nvSpPr>
          <p:cNvPr id="8195" name="Rectangle 3">
            <a:extLst>
              <a:ext uri="{FF2B5EF4-FFF2-40B4-BE49-F238E27FC236}">
                <a16:creationId xmlns:a16="http://schemas.microsoft.com/office/drawing/2014/main" id="{4E63726D-FAA0-53B5-6A02-4B329ED80133}"/>
              </a:ext>
            </a:extLst>
          </p:cNvPr>
          <p:cNvSpPr>
            <a:spLocks noGrp="1" noChangeArrowheads="1"/>
          </p:cNvSpPr>
          <p:nvPr>
            <p:ph type="body" idx="1"/>
          </p:nvPr>
        </p:nvSpPr>
        <p:spPr/>
        <p:txBody>
          <a:bodyPr/>
          <a:lstStyle/>
          <a:p>
            <a:r>
              <a:rPr lang="en-US" altLang="en-US" sz="2800"/>
              <a:t>Trade maintains and improves relations between countries.</a:t>
            </a:r>
          </a:p>
          <a:p>
            <a:r>
              <a:rPr lang="en-US" altLang="en-US" sz="2800"/>
              <a:t>Trade allows countries to acquire goods and services, often natural resources or raw materials, that it does not have available to them.</a:t>
            </a:r>
          </a:p>
          <a:p>
            <a:r>
              <a:rPr lang="en-US" altLang="en-US" sz="2800"/>
              <a:t>Trade allows countries to obtain products that other countries may produce more efficiently and therefore are less costly.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0A94099-CEA4-95C0-A2C6-7C723F6B52BD}"/>
              </a:ext>
            </a:extLst>
          </p:cNvPr>
          <p:cNvSpPr>
            <a:spLocks noGrp="1" noChangeArrowheads="1"/>
          </p:cNvSpPr>
          <p:nvPr>
            <p:ph type="title"/>
          </p:nvPr>
        </p:nvSpPr>
        <p:spPr/>
        <p:txBody>
          <a:bodyPr/>
          <a:lstStyle/>
          <a:p>
            <a:r>
              <a:rPr lang="en-US" altLang="en-US" sz="5400"/>
              <a:t>International Trade</a:t>
            </a:r>
            <a:r>
              <a:rPr lang="en-US" altLang="en-US" sz="4000"/>
              <a:t>  </a:t>
            </a:r>
            <a:br>
              <a:rPr lang="en-US" altLang="en-US" sz="4000"/>
            </a:br>
            <a:r>
              <a:rPr lang="en-US" altLang="en-US" sz="4000"/>
              <a:t>Some Basic Terms:</a:t>
            </a:r>
          </a:p>
        </p:txBody>
      </p:sp>
      <p:sp>
        <p:nvSpPr>
          <p:cNvPr id="9219" name="Rectangle 3">
            <a:extLst>
              <a:ext uri="{FF2B5EF4-FFF2-40B4-BE49-F238E27FC236}">
                <a16:creationId xmlns:a16="http://schemas.microsoft.com/office/drawing/2014/main" id="{F07DAB21-1438-FBCD-F82C-D836D343DF4F}"/>
              </a:ext>
            </a:extLst>
          </p:cNvPr>
          <p:cNvSpPr>
            <a:spLocks noGrp="1" noChangeArrowheads="1"/>
          </p:cNvSpPr>
          <p:nvPr>
            <p:ph type="body" idx="1"/>
          </p:nvPr>
        </p:nvSpPr>
        <p:spPr/>
        <p:txBody>
          <a:bodyPr/>
          <a:lstStyle/>
          <a:p>
            <a:pPr>
              <a:lnSpc>
                <a:spcPct val="80000"/>
              </a:lnSpc>
            </a:pPr>
            <a:r>
              <a:rPr lang="en-US" altLang="en-US" sz="2400"/>
              <a:t>Imports – goods or services that a nation busy from other nations</a:t>
            </a:r>
          </a:p>
          <a:p>
            <a:pPr>
              <a:lnSpc>
                <a:spcPct val="80000"/>
              </a:lnSpc>
            </a:pPr>
            <a:r>
              <a:rPr lang="en-US" altLang="en-US" sz="2400" i="1"/>
              <a:t>What type of goods does the U.S. import the most?</a:t>
            </a:r>
          </a:p>
          <a:p>
            <a:pPr>
              <a:lnSpc>
                <a:spcPct val="80000"/>
              </a:lnSpc>
            </a:pPr>
            <a:r>
              <a:rPr lang="en-US" altLang="en-US" sz="2400"/>
              <a:t>A: crude oil, refined petroleum, automobiles, food and beverages, raw materials, and consumer goods</a:t>
            </a:r>
          </a:p>
          <a:p>
            <a:pPr>
              <a:lnSpc>
                <a:spcPct val="80000"/>
              </a:lnSpc>
            </a:pPr>
            <a:r>
              <a:rPr lang="en-US" altLang="en-US" sz="2400"/>
              <a:t>Exports – the goods or services that a nation produces and then sells to another nation</a:t>
            </a:r>
          </a:p>
          <a:p>
            <a:pPr>
              <a:lnSpc>
                <a:spcPct val="80000"/>
              </a:lnSpc>
            </a:pPr>
            <a:r>
              <a:rPr lang="en-US" altLang="en-US" sz="2400" i="1"/>
              <a:t>What type of goods does the U.S. export the most?</a:t>
            </a:r>
          </a:p>
          <a:p>
            <a:pPr>
              <a:lnSpc>
                <a:spcPct val="80000"/>
              </a:lnSpc>
            </a:pPr>
            <a:r>
              <a:rPr lang="en-US" altLang="en-US" sz="2400"/>
              <a:t>A: capital goods, industrial supplies, raw materials, agriculture products, and automobiles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B1888F8-77C5-1AEC-B1EA-BE3AE9BD5177}"/>
              </a:ext>
            </a:extLst>
          </p:cNvPr>
          <p:cNvSpPr>
            <a:spLocks noGrp="1" noChangeArrowheads="1"/>
          </p:cNvSpPr>
          <p:nvPr>
            <p:ph type="title"/>
          </p:nvPr>
        </p:nvSpPr>
        <p:spPr/>
        <p:txBody>
          <a:bodyPr/>
          <a:lstStyle/>
          <a:p>
            <a:r>
              <a:rPr lang="en-US" altLang="en-US" sz="5400"/>
              <a:t>International Trade</a:t>
            </a:r>
            <a:r>
              <a:rPr lang="en-US" altLang="en-US" sz="4000"/>
              <a:t>  </a:t>
            </a:r>
            <a:br>
              <a:rPr lang="en-US" altLang="en-US" sz="4000"/>
            </a:br>
            <a:r>
              <a:rPr lang="en-US" altLang="en-US" sz="4000"/>
              <a:t>Some Basic Terms:</a:t>
            </a:r>
          </a:p>
        </p:txBody>
      </p:sp>
      <p:sp>
        <p:nvSpPr>
          <p:cNvPr id="10243" name="Rectangle 3">
            <a:extLst>
              <a:ext uri="{FF2B5EF4-FFF2-40B4-BE49-F238E27FC236}">
                <a16:creationId xmlns:a16="http://schemas.microsoft.com/office/drawing/2014/main" id="{E0A06C2D-89C7-F2D6-48DB-32B860F2C7D7}"/>
              </a:ext>
            </a:extLst>
          </p:cNvPr>
          <p:cNvSpPr>
            <a:spLocks noGrp="1" noChangeArrowheads="1"/>
          </p:cNvSpPr>
          <p:nvPr>
            <p:ph type="body" idx="1"/>
          </p:nvPr>
        </p:nvSpPr>
        <p:spPr/>
        <p:txBody>
          <a:bodyPr/>
          <a:lstStyle/>
          <a:p>
            <a:pPr>
              <a:lnSpc>
                <a:spcPct val="90000"/>
              </a:lnSpc>
            </a:pPr>
            <a:r>
              <a:rPr lang="en-US" altLang="en-US" sz="2800"/>
              <a:t>Specialization – the idea of countries only making those products that they produce the most efficiently</a:t>
            </a:r>
          </a:p>
          <a:p>
            <a:pPr>
              <a:lnSpc>
                <a:spcPct val="90000"/>
              </a:lnSpc>
            </a:pPr>
            <a:r>
              <a:rPr lang="en-US" altLang="en-US" sz="2800"/>
              <a:t>Absolute Advantage – a country’s ability to produce more of a given product than can another country</a:t>
            </a:r>
          </a:p>
          <a:p>
            <a:pPr>
              <a:lnSpc>
                <a:spcPct val="90000"/>
              </a:lnSpc>
            </a:pPr>
            <a:r>
              <a:rPr lang="en-US" altLang="en-US" sz="2800"/>
              <a:t>Comparative Advantage – a country’s ability to produce a given product relatively more efficiently than another country – or – production at a lower opportunity cost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A6B4128-C7E6-9937-5AE7-0D1603EBF3CB}"/>
              </a:ext>
            </a:extLst>
          </p:cNvPr>
          <p:cNvSpPr>
            <a:spLocks noGrp="1" noChangeArrowheads="1"/>
          </p:cNvSpPr>
          <p:nvPr>
            <p:ph type="title"/>
          </p:nvPr>
        </p:nvSpPr>
        <p:spPr/>
        <p:txBody>
          <a:bodyPr/>
          <a:lstStyle/>
          <a:p>
            <a:r>
              <a:rPr lang="en-US" altLang="en-US"/>
              <a:t>SPECIALIZATION</a:t>
            </a:r>
          </a:p>
        </p:txBody>
      </p:sp>
      <p:sp>
        <p:nvSpPr>
          <p:cNvPr id="11267" name="Rectangle 3">
            <a:extLst>
              <a:ext uri="{FF2B5EF4-FFF2-40B4-BE49-F238E27FC236}">
                <a16:creationId xmlns:a16="http://schemas.microsoft.com/office/drawing/2014/main" id="{8F2AC63A-5D3A-0178-25CB-8F2DD52853E2}"/>
              </a:ext>
            </a:extLst>
          </p:cNvPr>
          <p:cNvSpPr>
            <a:spLocks noGrp="1" noChangeArrowheads="1"/>
          </p:cNvSpPr>
          <p:nvPr>
            <p:ph type="body" idx="1"/>
          </p:nvPr>
        </p:nvSpPr>
        <p:spPr>
          <a:xfrm>
            <a:off x="457200" y="1447800"/>
            <a:ext cx="8229600" cy="4530725"/>
          </a:xfrm>
        </p:spPr>
        <p:txBody>
          <a:bodyPr/>
          <a:lstStyle/>
          <a:p>
            <a:r>
              <a:rPr lang="en-US" altLang="en-US"/>
              <a:t>The key to international trade is specialization.  Even though one country may have an absolute advantage over another country in producing all concerned products it can still be beneficial for both countries to specialize and trade.</a:t>
            </a:r>
          </a:p>
          <a:p>
            <a:r>
              <a:rPr lang="en-US" altLang="en-US"/>
              <a:t>Take some time to complete the Enrichment Activity and you will see for yourself.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3A44315-B1DE-57D8-7F44-BA31512F461B}"/>
              </a:ext>
            </a:extLst>
          </p:cNvPr>
          <p:cNvSpPr>
            <a:spLocks noGrp="1" noChangeArrowheads="1"/>
          </p:cNvSpPr>
          <p:nvPr>
            <p:ph type="title"/>
          </p:nvPr>
        </p:nvSpPr>
        <p:spPr/>
        <p:txBody>
          <a:bodyPr/>
          <a:lstStyle/>
          <a:p>
            <a:r>
              <a:rPr lang="en-US" altLang="en-US"/>
              <a:t>Enrichment Activity Review</a:t>
            </a:r>
          </a:p>
        </p:txBody>
      </p:sp>
      <p:sp>
        <p:nvSpPr>
          <p:cNvPr id="12292" name="Rectangle 4">
            <a:extLst>
              <a:ext uri="{FF2B5EF4-FFF2-40B4-BE49-F238E27FC236}">
                <a16:creationId xmlns:a16="http://schemas.microsoft.com/office/drawing/2014/main" id="{E9B49443-1300-8939-8A3F-BE7D9A5D80D3}"/>
              </a:ext>
            </a:extLst>
          </p:cNvPr>
          <p:cNvSpPr>
            <a:spLocks noGrp="1" noChangeArrowheads="1"/>
          </p:cNvSpPr>
          <p:nvPr>
            <p:ph type="body" sz="half" idx="1"/>
          </p:nvPr>
        </p:nvSpPr>
        <p:spPr/>
        <p:txBody>
          <a:bodyPr/>
          <a:lstStyle/>
          <a:p>
            <a:r>
              <a:rPr lang="en-US" altLang="en-US" sz="2400"/>
              <a:t>Country A has the absolute advantage in producing DVD players because it can produce one in less time.</a:t>
            </a:r>
          </a:p>
          <a:p>
            <a:r>
              <a:rPr lang="en-US" altLang="en-US" sz="2400"/>
              <a:t>Country A also has the absolute advantage in producing TV’s because it takes less time than Country B.</a:t>
            </a:r>
          </a:p>
        </p:txBody>
      </p:sp>
      <p:graphicFrame>
        <p:nvGraphicFramePr>
          <p:cNvPr id="12316" name="Group 28">
            <a:extLst>
              <a:ext uri="{FF2B5EF4-FFF2-40B4-BE49-F238E27FC236}">
                <a16:creationId xmlns:a16="http://schemas.microsoft.com/office/drawing/2014/main" id="{3601C77F-EFCC-41E0-F53F-D793D6BEF056}"/>
              </a:ext>
            </a:extLst>
          </p:cNvPr>
          <p:cNvGraphicFramePr>
            <a:graphicFrameLocks noGrp="1"/>
          </p:cNvGraphicFramePr>
          <p:nvPr>
            <p:ph sz="half" idx="2"/>
            <p:extLst>
              <p:ext uri="{D42A27DB-BD31-4B8C-83A1-F6EECF244321}">
                <p14:modId xmlns:p14="http://schemas.microsoft.com/office/powerpoint/2010/main" val="2882551604"/>
              </p:ext>
            </p:extLst>
          </p:nvPr>
        </p:nvGraphicFramePr>
        <p:xfrm>
          <a:off x="4648200" y="1600200"/>
          <a:ext cx="4038600" cy="4530726"/>
        </p:xfrm>
        <a:graphic>
          <a:graphicData uri="http://schemas.openxmlformats.org/drawingml/2006/table">
            <a:tbl>
              <a:tblPr firstRow="1"/>
              <a:tblGrid>
                <a:gridCol w="1295400">
                  <a:extLst>
                    <a:ext uri="{9D8B030D-6E8A-4147-A177-3AD203B41FA5}">
                      <a16:colId xmlns:a16="http://schemas.microsoft.com/office/drawing/2014/main" val="2862763148"/>
                    </a:ext>
                  </a:extLst>
                </a:gridCol>
                <a:gridCol w="1397000">
                  <a:extLst>
                    <a:ext uri="{9D8B030D-6E8A-4147-A177-3AD203B41FA5}">
                      <a16:colId xmlns:a16="http://schemas.microsoft.com/office/drawing/2014/main" val="1018549549"/>
                    </a:ext>
                  </a:extLst>
                </a:gridCol>
                <a:gridCol w="1346200">
                  <a:extLst>
                    <a:ext uri="{9D8B030D-6E8A-4147-A177-3AD203B41FA5}">
                      <a16:colId xmlns:a16="http://schemas.microsoft.com/office/drawing/2014/main" val="3834326298"/>
                    </a:ext>
                  </a:extLst>
                </a:gridCol>
              </a:tblGrid>
              <a:tr h="1509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dirty="0">
                          <a:ln>
                            <a:noFill/>
                          </a:ln>
                          <a:solidFill>
                            <a:schemeClr val="tx1"/>
                          </a:solidFill>
                          <a:effectLst>
                            <a:outerShdw blurRad="38100" dist="38100" dir="2700000" algn="tl">
                              <a:srgbClr val="000000"/>
                            </a:outerShdw>
                          </a:effectLst>
                          <a:latin typeface="Verdana" panose="020B0604030504040204" pitchFamily="34" charset="0"/>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Country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Country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56761"/>
                  </a:ext>
                </a:extLst>
              </a:tr>
              <a:tr h="151130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One DVD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1" i="1"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3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16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5036051"/>
                  </a:ext>
                </a:extLst>
              </a:tr>
              <a:tr h="1509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One 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1" i="1"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6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a:ln>
                            <a:noFill/>
                          </a:ln>
                          <a:solidFill>
                            <a:schemeClr val="tx1"/>
                          </a:solidFill>
                          <a:effectLst>
                            <a:outerShdw blurRad="38100" dist="38100" dir="2700000" algn="tl">
                              <a:srgbClr val="000000"/>
                            </a:outerShdw>
                          </a:effectLst>
                          <a:latin typeface="Verdana" panose="020B0604030504040204" pitchFamily="34" charset="0"/>
                        </a:rPr>
                        <a:t>8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258239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2E8DA4E-EA98-C1AF-44B7-D1AC9186AA2D}"/>
              </a:ext>
            </a:extLst>
          </p:cNvPr>
          <p:cNvSpPr>
            <a:spLocks noGrp="1" noChangeArrowheads="1"/>
          </p:cNvSpPr>
          <p:nvPr>
            <p:ph type="title"/>
          </p:nvPr>
        </p:nvSpPr>
        <p:spPr/>
        <p:txBody>
          <a:bodyPr/>
          <a:lstStyle/>
          <a:p>
            <a:r>
              <a:rPr lang="en-US" altLang="en-US"/>
              <a:t>Enrichment Activity Review</a:t>
            </a:r>
          </a:p>
        </p:txBody>
      </p:sp>
      <p:sp>
        <p:nvSpPr>
          <p:cNvPr id="14342" name="Rectangle 6">
            <a:extLst>
              <a:ext uri="{FF2B5EF4-FFF2-40B4-BE49-F238E27FC236}">
                <a16:creationId xmlns:a16="http://schemas.microsoft.com/office/drawing/2014/main" id="{372DBD21-D8DF-E408-48DD-D2D861C4888D}"/>
              </a:ext>
            </a:extLst>
          </p:cNvPr>
          <p:cNvSpPr>
            <a:spLocks noGrp="1" noChangeArrowheads="1"/>
          </p:cNvSpPr>
          <p:nvPr>
            <p:ph type="body" idx="1"/>
          </p:nvPr>
        </p:nvSpPr>
        <p:spPr/>
        <p:txBody>
          <a:bodyPr/>
          <a:lstStyle/>
          <a:p>
            <a:r>
              <a:rPr lang="en-US" altLang="en-US" sz="2800"/>
              <a:t>Even though Country A has the absolute advantage in producing both DVD players and TV’s, it is still beneficial for both countries to specialize and trade if they consider comparative advantage.</a:t>
            </a:r>
          </a:p>
          <a:p>
            <a:r>
              <a:rPr lang="en-US" altLang="en-US" sz="2800"/>
              <a:t>Country A has the comparative advantage in producing DVD players because it only gives up ½ of a TV when it makes a DVD player compared to Country B who gives up 2 TV’s when it makes 1 DVD player.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07326C4-4F5A-038B-F485-F83FEA87EBF8}"/>
              </a:ext>
            </a:extLst>
          </p:cNvPr>
          <p:cNvSpPr>
            <a:spLocks noGrp="1" noChangeArrowheads="1"/>
          </p:cNvSpPr>
          <p:nvPr>
            <p:ph type="title"/>
          </p:nvPr>
        </p:nvSpPr>
        <p:spPr>
          <a:xfrm>
            <a:off x="457200" y="152400"/>
            <a:ext cx="8229600" cy="1139825"/>
          </a:xfrm>
        </p:spPr>
        <p:txBody>
          <a:bodyPr/>
          <a:lstStyle/>
          <a:p>
            <a:r>
              <a:rPr lang="en-US" altLang="en-US"/>
              <a:t>Enrichment Activity Review</a:t>
            </a:r>
          </a:p>
        </p:txBody>
      </p:sp>
      <p:sp>
        <p:nvSpPr>
          <p:cNvPr id="17411" name="Rectangle 3">
            <a:extLst>
              <a:ext uri="{FF2B5EF4-FFF2-40B4-BE49-F238E27FC236}">
                <a16:creationId xmlns:a16="http://schemas.microsoft.com/office/drawing/2014/main" id="{6BA0FC29-0A1C-173A-57B9-1696DFD02D72}"/>
              </a:ext>
            </a:extLst>
          </p:cNvPr>
          <p:cNvSpPr>
            <a:spLocks noGrp="1" noChangeArrowheads="1"/>
          </p:cNvSpPr>
          <p:nvPr>
            <p:ph type="body" idx="1"/>
          </p:nvPr>
        </p:nvSpPr>
        <p:spPr>
          <a:xfrm>
            <a:off x="457200" y="1143000"/>
            <a:ext cx="8229600" cy="4530725"/>
          </a:xfrm>
        </p:spPr>
        <p:txBody>
          <a:bodyPr/>
          <a:lstStyle/>
          <a:p>
            <a:pPr>
              <a:lnSpc>
                <a:spcPct val="90000"/>
              </a:lnSpc>
            </a:pPr>
            <a:r>
              <a:rPr lang="en-US" altLang="en-US"/>
              <a:t>Country B, however, has the comparative advantage when producing TVs because it only gives up ½ of a DVD player when it makes a TV compared to 2 DVD players that Country A gives up.</a:t>
            </a:r>
          </a:p>
          <a:p>
            <a:pPr>
              <a:lnSpc>
                <a:spcPct val="90000"/>
              </a:lnSpc>
            </a:pPr>
            <a:r>
              <a:rPr lang="en-US" altLang="en-US"/>
              <a:t>Suppose the two countries only produce the products in which they have a comparative advantage and then decide to trade for the other product.  </a:t>
            </a:r>
          </a:p>
          <a:p>
            <a:pPr>
              <a:lnSpc>
                <a:spcPct val="90000"/>
              </a:lnSpc>
            </a:pPr>
            <a:r>
              <a:rPr lang="en-US" altLang="en-US" b="1" i="1"/>
              <a:t>Are the countries better off?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78521C4-5EE9-D8FE-BC61-D931F66752BA}"/>
              </a:ext>
            </a:extLst>
          </p:cNvPr>
          <p:cNvSpPr>
            <a:spLocks noGrp="1" noChangeArrowheads="1"/>
          </p:cNvSpPr>
          <p:nvPr>
            <p:ph type="title"/>
          </p:nvPr>
        </p:nvSpPr>
        <p:spPr/>
        <p:txBody>
          <a:bodyPr/>
          <a:lstStyle/>
          <a:p>
            <a:r>
              <a:rPr lang="en-US" altLang="en-US"/>
              <a:t>Enrichment Activity Review</a:t>
            </a:r>
          </a:p>
        </p:txBody>
      </p:sp>
      <p:sp>
        <p:nvSpPr>
          <p:cNvPr id="18437" name="Rectangle 5">
            <a:extLst>
              <a:ext uri="{FF2B5EF4-FFF2-40B4-BE49-F238E27FC236}">
                <a16:creationId xmlns:a16="http://schemas.microsoft.com/office/drawing/2014/main" id="{959A0FF2-787F-800D-141D-2382B5CA9898}"/>
              </a:ext>
            </a:extLst>
          </p:cNvPr>
          <p:cNvSpPr>
            <a:spLocks noGrp="1" noChangeArrowheads="1"/>
          </p:cNvSpPr>
          <p:nvPr>
            <p:ph type="body" sz="half" idx="2"/>
          </p:nvPr>
        </p:nvSpPr>
        <p:spPr/>
        <p:txBody>
          <a:bodyPr/>
          <a:lstStyle/>
          <a:p>
            <a:pPr>
              <a:lnSpc>
                <a:spcPct val="90000"/>
              </a:lnSpc>
            </a:pPr>
            <a:r>
              <a:rPr lang="en-US" altLang="en-US" sz="2400"/>
              <a:t>YES, both countries would benefit by specializing and trading.</a:t>
            </a:r>
          </a:p>
          <a:p>
            <a:pPr>
              <a:lnSpc>
                <a:spcPct val="90000"/>
              </a:lnSpc>
            </a:pPr>
            <a:r>
              <a:rPr lang="en-US" altLang="en-US" sz="2400"/>
              <a:t>Both countries would now have one of each if they traded one TV for one DVD player. </a:t>
            </a:r>
          </a:p>
          <a:p>
            <a:pPr>
              <a:lnSpc>
                <a:spcPct val="90000"/>
              </a:lnSpc>
            </a:pPr>
            <a:r>
              <a:rPr lang="en-US" altLang="en-US" sz="2400"/>
              <a:t>Both would save enough time to make one more of their respective product.</a:t>
            </a:r>
          </a:p>
        </p:txBody>
      </p:sp>
      <p:graphicFrame>
        <p:nvGraphicFramePr>
          <p:cNvPr id="18473" name="Group 41">
            <a:extLst>
              <a:ext uri="{FF2B5EF4-FFF2-40B4-BE49-F238E27FC236}">
                <a16:creationId xmlns:a16="http://schemas.microsoft.com/office/drawing/2014/main" id="{14A121B4-3384-0274-76E7-4593EAABCA83}"/>
              </a:ext>
            </a:extLst>
          </p:cNvPr>
          <p:cNvGraphicFramePr>
            <a:graphicFrameLocks noGrp="1"/>
          </p:cNvGraphicFramePr>
          <p:nvPr>
            <p:ph sz="half" idx="1"/>
            <p:extLst>
              <p:ext uri="{D42A27DB-BD31-4B8C-83A1-F6EECF244321}">
                <p14:modId xmlns:p14="http://schemas.microsoft.com/office/powerpoint/2010/main" val="1987562414"/>
              </p:ext>
            </p:extLst>
          </p:nvPr>
        </p:nvGraphicFramePr>
        <p:xfrm>
          <a:off x="457200" y="1600200"/>
          <a:ext cx="4038600" cy="4530727"/>
        </p:xfrm>
        <a:graphic>
          <a:graphicData uri="http://schemas.openxmlformats.org/drawingml/2006/table">
            <a:tbl>
              <a:tblPr firstRow="1"/>
              <a:tblGrid>
                <a:gridCol w="1346200">
                  <a:extLst>
                    <a:ext uri="{9D8B030D-6E8A-4147-A177-3AD203B41FA5}">
                      <a16:colId xmlns:a16="http://schemas.microsoft.com/office/drawing/2014/main" val="1801432136"/>
                    </a:ext>
                  </a:extLst>
                </a:gridCol>
                <a:gridCol w="1346200">
                  <a:extLst>
                    <a:ext uri="{9D8B030D-6E8A-4147-A177-3AD203B41FA5}">
                      <a16:colId xmlns:a16="http://schemas.microsoft.com/office/drawing/2014/main" val="612685542"/>
                    </a:ext>
                  </a:extLst>
                </a:gridCol>
                <a:gridCol w="1346200">
                  <a:extLst>
                    <a:ext uri="{9D8B030D-6E8A-4147-A177-3AD203B41FA5}">
                      <a16:colId xmlns:a16="http://schemas.microsoft.com/office/drawing/2014/main" val="1978970336"/>
                    </a:ext>
                  </a:extLst>
                </a:gridCol>
              </a:tblGrid>
              <a:tr h="90646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dirty="0">
                          <a:ln>
                            <a:noFill/>
                          </a:ln>
                          <a:solidFill>
                            <a:schemeClr val="tx1"/>
                          </a:solidFill>
                          <a:effectLst>
                            <a:outerShdw blurRad="38100" dist="38100" dir="2700000" algn="tl">
                              <a:srgbClr val="000000"/>
                            </a:outerShdw>
                          </a:effectLst>
                          <a:latin typeface="Verdana" panose="020B0604030504040204" pitchFamily="34" charset="0"/>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Country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Country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4060794"/>
                  </a:ext>
                </a:extLst>
              </a:tr>
              <a:tr h="90646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DVD Players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6 hrs.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(2x3hr)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0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4686030"/>
                  </a:ext>
                </a:extLst>
              </a:tr>
              <a:tr h="90487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TV’s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0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16 hrs.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(2x8hr)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6219521"/>
                  </a:ext>
                </a:extLst>
              </a:tr>
              <a:tr h="90646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Total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6 hrs.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16 hrs.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4256977"/>
                  </a:ext>
                </a:extLst>
              </a:tr>
              <a:tr h="90646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Time Saved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9 - 6=  3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200" b="0" i="0" u="none" strike="noStrike" cap="none" normalizeH="0" baseline="0" dirty="0">
                          <a:ln>
                            <a:noFill/>
                          </a:ln>
                          <a:solidFill>
                            <a:schemeClr val="tx1"/>
                          </a:solidFill>
                          <a:effectLst>
                            <a:outerShdw blurRad="38100" dist="38100" dir="2700000" algn="tl">
                              <a:srgbClr val="000000"/>
                            </a:outerShdw>
                          </a:effectLst>
                          <a:latin typeface="Verdana" panose="020B0604030504040204" pitchFamily="34" charset="0"/>
                        </a:rPr>
                        <a:t>24-16= 8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7877966"/>
                  </a:ext>
                </a:extLst>
              </a:tr>
            </a:tbl>
          </a:graphicData>
        </a:graphic>
      </p:graphicFrame>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170</TotalTime>
  <Words>1285</Words>
  <Application>Microsoft Macintosh PowerPoint</Application>
  <PresentationFormat>On-screen Show (4:3)</PresentationFormat>
  <Paragraphs>114</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Times New Roman</vt:lpstr>
      <vt:lpstr>Verdana</vt:lpstr>
      <vt:lpstr>Wingdings</vt:lpstr>
      <vt:lpstr>Globe</vt:lpstr>
      <vt:lpstr>International Trade</vt:lpstr>
      <vt:lpstr>Why Do Countries Trade With Each Other?</vt:lpstr>
      <vt:lpstr>International Trade   Some Basic Terms:</vt:lpstr>
      <vt:lpstr>International Trade   Some Basic Terms:</vt:lpstr>
      <vt:lpstr>SPECIALIZATION</vt:lpstr>
      <vt:lpstr>Enrichment Activity Review</vt:lpstr>
      <vt:lpstr>Enrichment Activity Review</vt:lpstr>
      <vt:lpstr>Enrichment Activity Review</vt:lpstr>
      <vt:lpstr>Enrichment Activity Review</vt:lpstr>
      <vt:lpstr>Part II: How to Finance International Trade</vt:lpstr>
      <vt:lpstr>Part II: How to Finance International Trade</vt:lpstr>
      <vt:lpstr>Part II: How to Finance International Trade</vt:lpstr>
      <vt:lpstr>Part II: How to Finance International Trade</vt:lpstr>
      <vt:lpstr>Part II: How to Finance International Trade</vt:lpstr>
      <vt:lpstr>Part II: How to Finance International Trade</vt:lpstr>
      <vt:lpstr>Part II: How to Finance International Trade</vt:lpstr>
      <vt:lpstr>Part II: How to Finance International Trade</vt:lpstr>
      <vt:lpstr>Part II: How to Finance International Trade</vt:lpstr>
    </vt:vector>
  </TitlesOfParts>
  <Company>Penn H 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Riordan</dc:creator>
  <cp:lastModifiedBy>Maschino, Tyler</cp:lastModifiedBy>
  <cp:revision>25</cp:revision>
  <dcterms:created xsi:type="dcterms:W3CDTF">2004-08-12T00:46:40Z</dcterms:created>
  <dcterms:modified xsi:type="dcterms:W3CDTF">2023-10-04T14:56:49Z</dcterms:modified>
</cp:coreProperties>
</file>